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
  </p:notesMasterIdLst>
  <p:handoutMasterIdLst>
    <p:handoutMasterId r:id="rId6"/>
  </p:handout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5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4995" autoAdjust="0"/>
    <p:restoredTop sz="95677"/>
  </p:normalViewPr>
  <p:slideViewPr>
    <p:cSldViewPr snapToGrid="0" snapToObjects="1">
      <p:cViewPr varScale="1">
        <p:scale>
          <a:sx n="108" d="100"/>
          <a:sy n="108" d="100"/>
        </p:scale>
        <p:origin x="630" y="96"/>
      </p:cViewPr>
      <p:guideLst/>
    </p:cSldViewPr>
  </p:slideViewPr>
  <p:notesTextViewPr>
    <p:cViewPr>
      <p:scale>
        <a:sx n="1" d="1"/>
        <a:sy n="1" d="1"/>
      </p:scale>
      <p:origin x="0" y="0"/>
    </p:cViewPr>
  </p:notesTextViewPr>
  <p:notesViewPr>
    <p:cSldViewPr snapToGrid="0" snapToObjects="1">
      <p:cViewPr varScale="1">
        <p:scale>
          <a:sx n="81" d="100"/>
          <a:sy n="81" d="100"/>
        </p:scale>
        <p:origin x="3894" y="108"/>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 Id="rId50" Type="http://schemas.openxmlformats.org/officeDocument/2006/relationships/slide" Target="slides/slide40.xml"/><Relationship Id="rId51" Type="http://schemas.openxmlformats.org/officeDocument/2006/relationships/slide" Target="slides/slide41.xml"/><Relationship Id="rId52" Type="http://schemas.openxmlformats.org/officeDocument/2006/relationships/slide" Target="slides/slide42.xml"/><Relationship Id="rId53" Type="http://schemas.openxmlformats.org/officeDocument/2006/relationships/slide" Target="slides/slide4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BF7B252-8E90-66C4-F94F-326FC3C48EF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9980B2CF-D92D-F8D8-8E48-F0AE1AD04AC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5047AB-D8BE-4658-96E3-C2AB66B937A7}" type="datetimeFigureOut">
              <a:rPr lang="en-AU" smtClean="0"/>
              <a:t>14/07/2025</a:t>
            </a:fld>
            <a:endParaRPr lang="en-AU"/>
          </a:p>
        </p:txBody>
      </p:sp>
      <p:sp>
        <p:nvSpPr>
          <p:cNvPr id="4" name="Footer Placeholder 3">
            <a:extLst>
              <a:ext uri="{FF2B5EF4-FFF2-40B4-BE49-F238E27FC236}">
                <a16:creationId xmlns:a16="http://schemas.microsoft.com/office/drawing/2014/main" id="{4E4F56BB-C67C-CB7F-66A7-362B9A41A94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3F2D1021-1AD5-F364-F040-DDB6FF0ED4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279EBE-E731-469E-9215-BA1B16CF533C}" type="slidenum">
              <a:rPr lang="en-AU" smtClean="0"/>
              <a:t>‹#›</a:t>
            </a:fld>
            <a:endParaRPr lang="en-AU"/>
          </a:p>
        </p:txBody>
      </p:sp>
    </p:spTree>
    <p:extLst>
      <p:ext uri="{BB962C8B-B14F-4D97-AF65-F5344CB8AC3E}">
        <p14:creationId xmlns:p14="http://schemas.microsoft.com/office/powerpoint/2010/main" val="34001070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F89F65-1DCB-9845-990C-CDC44DE929FA}" type="datetimeFigureOut">
              <a:rPr lang="en-US" smtClean="0"/>
              <a:t>7/14/2025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44321E-DC9E-9042-8ACD-8652D64133CE}" type="slidenum">
              <a:rPr lang="en-US" smtClean="0"/>
              <a:t>‹#›</a:t>
            </a:fld>
            <a:endParaRPr lang="en-US" dirty="0"/>
          </a:p>
        </p:txBody>
      </p:sp>
    </p:spTree>
    <p:extLst>
      <p:ext uri="{BB962C8B-B14F-4D97-AF65-F5344CB8AC3E}">
        <p14:creationId xmlns:p14="http://schemas.microsoft.com/office/powerpoint/2010/main" val="1497031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Slide (Center Title +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663687"/>
            <a:ext cx="9144000" cy="1434101"/>
          </a:xfrm>
          <a:prstGeom prst="rect">
            <a:avLst/>
          </a:prstGeom>
        </p:spPr>
        <p:txBody>
          <a:bodyPr anchor="b"/>
          <a:lstStyle>
            <a:lvl1pPr algn="ctr">
              <a:defRPr sz="6000" b="1">
                <a:solidFill>
                  <a:srgbClr val="001548"/>
                </a:solidFill>
              </a:defRPr>
            </a:lvl1pPr>
          </a:lstStyle>
          <a:p>
            <a:r>
              <a:rPr lang="en-US" dirty="0"/>
              <a:t>Click to edit Master title style</a:t>
            </a:r>
          </a:p>
        </p:txBody>
      </p:sp>
      <p:sp>
        <p:nvSpPr>
          <p:cNvPr id="3" name="Subtitle 2"/>
          <p:cNvSpPr>
            <a:spLocks noGrp="1"/>
          </p:cNvSpPr>
          <p:nvPr>
            <p:ph type="subTitle" idx="1"/>
          </p:nvPr>
        </p:nvSpPr>
        <p:spPr>
          <a:xfrm>
            <a:off x="1524000" y="4361935"/>
            <a:ext cx="9144000" cy="1136822"/>
          </a:xfrm>
          <a:prstGeom prst="rect">
            <a:avLst/>
          </a:prstGeom>
        </p:spPr>
        <p:txBody>
          <a:bodyPr/>
          <a:lstStyle>
            <a:lvl1pPr marL="0" indent="0" algn="ctr">
              <a:buNone/>
              <a:defRPr sz="2400">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67279208"/>
      </p:ext>
    </p:extLst>
  </p:cSld>
  <p:clrMapOvr>
    <a:masterClrMapping/>
  </p:clrMapOvr>
</p:sldLayout>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Slide (Center Title +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663687"/>
            <a:ext cx="9144000" cy="1434101"/>
          </a:xfrm>
          <a:prstGeom prst="rect">
            <a:avLst/>
          </a:prstGeom>
        </p:spPr>
        <p:txBody>
          <a:bodyPr anchor="b"/>
          <a:lstStyle>
            <a:lvl1pPr algn="ctr">
              <a:defRPr sz="6000" b="1">
                <a:solidFill>
                  <a:srgbClr val="001548"/>
                </a:solidFill>
              </a:defRPr>
            </a:lvl1pPr>
          </a:lstStyle>
          <a:p>
            <a:r>
              <a:rPr lang="en-US" dirty="0"/>
              <a:t>Click to edit Master title style</a:t>
            </a:r>
          </a:p>
        </p:txBody>
      </p:sp>
      <p:sp>
        <p:nvSpPr>
          <p:cNvPr id="3" name="Subtitle 2"/>
          <p:cNvSpPr>
            <a:spLocks noGrp="1"/>
          </p:cNvSpPr>
          <p:nvPr>
            <p:ph type="subTitle" idx="1"/>
          </p:nvPr>
        </p:nvSpPr>
        <p:spPr>
          <a:xfrm>
            <a:off x="1524000" y="4361935"/>
            <a:ext cx="9144000" cy="1136822"/>
          </a:xfrm>
          <a:prstGeom prst="rect">
            <a:avLst/>
          </a:prstGeom>
        </p:spPr>
        <p:txBody>
          <a:bodyPr/>
          <a:lstStyle>
            <a:lvl1pPr marL="0" indent="0" algn="ctr">
              <a:buNone/>
              <a:defRPr sz="2400">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67279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al Conten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0207E1-0C40-D4F1-348E-26B6DCE48D4E}"/>
              </a:ext>
            </a:extLst>
          </p:cNvPr>
          <p:cNvSpPr>
            <a:spLocks noGrp="1"/>
          </p:cNvSpPr>
          <p:nvPr>
            <p:ph type="title"/>
          </p:nvPr>
        </p:nvSpPr>
        <p:spPr>
          <a:xfrm>
            <a:off x="2281286" y="455126"/>
            <a:ext cx="9247139" cy="701731"/>
          </a:xfrm>
          <a:prstGeom prst="rect">
            <a:avLst/>
          </a:prstGeom>
        </p:spPr>
        <p:txBody>
          <a:bodyPr anchor="ctr">
            <a:normAutofit/>
          </a:bodyPr>
          <a:lstStyle>
            <a:lvl1pPr algn="l">
              <a:defRPr sz="4400" b="1"/>
            </a:lvl1pPr>
          </a:lstStyle>
          <a:p>
            <a:r>
              <a:rPr lang="en-US"/>
              <a:t>Click to edit Master title style</a:t>
            </a:r>
            <a:endParaRPr lang="en-AU"/>
          </a:p>
        </p:txBody>
      </p:sp>
      <p:sp>
        <p:nvSpPr>
          <p:cNvPr id="5" name="Content Placeholder 4">
            <a:extLst>
              <a:ext uri="{FF2B5EF4-FFF2-40B4-BE49-F238E27FC236}">
                <a16:creationId xmlns:a16="http://schemas.microsoft.com/office/drawing/2014/main" id="{F3F34F11-0920-6B36-FFE3-2B79C29D1A26}"/>
              </a:ext>
            </a:extLst>
          </p:cNvPr>
          <p:cNvSpPr>
            <a:spLocks noGrp="1"/>
          </p:cNvSpPr>
          <p:nvPr>
            <p:ph sz="quarter" idx="10"/>
          </p:nvPr>
        </p:nvSpPr>
        <p:spPr>
          <a:xfrm>
            <a:off x="471488" y="1357313"/>
            <a:ext cx="11056937" cy="4940300"/>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2381051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al Conten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0207E1-0C40-D4F1-348E-26B6DCE48D4E}"/>
              </a:ext>
            </a:extLst>
          </p:cNvPr>
          <p:cNvSpPr>
            <a:spLocks noGrp="1"/>
          </p:cNvSpPr>
          <p:nvPr>
            <p:ph type="title"/>
          </p:nvPr>
        </p:nvSpPr>
        <p:spPr>
          <a:xfrm>
            <a:off x="2281286" y="455126"/>
            <a:ext cx="9247139" cy="701731"/>
          </a:xfrm>
          <a:prstGeom prst="rect">
            <a:avLst/>
          </a:prstGeom>
        </p:spPr>
        <p:txBody>
          <a:bodyPr anchor="ctr">
            <a:normAutofit/>
          </a:bodyPr>
          <a:lstStyle>
            <a:lvl1pPr algn="l">
              <a:defRPr sz="4400" b="1"/>
            </a:lvl1pPr>
          </a:lstStyle>
          <a:p>
            <a:r>
              <a:rPr lang="en-US"/>
              <a:t>Click to edit Master title style</a:t>
            </a:r>
            <a:endParaRPr lang="en-AU"/>
          </a:p>
        </p:txBody>
      </p:sp>
      <p:sp>
        <p:nvSpPr>
          <p:cNvPr id="5" name="Content Placeholder 4">
            <a:extLst>
              <a:ext uri="{FF2B5EF4-FFF2-40B4-BE49-F238E27FC236}">
                <a16:creationId xmlns:a16="http://schemas.microsoft.com/office/drawing/2014/main" id="{F3F34F11-0920-6B36-FFE3-2B79C29D1A26}"/>
              </a:ext>
            </a:extLst>
          </p:cNvPr>
          <p:cNvSpPr>
            <a:spLocks noGrp="1"/>
          </p:cNvSpPr>
          <p:nvPr>
            <p:ph sz="quarter" idx="10"/>
          </p:nvPr>
        </p:nvSpPr>
        <p:spPr>
          <a:xfrm>
            <a:off x="471488" y="1357313"/>
            <a:ext cx="11056937" cy="4940300"/>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2381051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eneral content 2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6284E9-DFFD-1643-6BA7-CAE2BF8DAE2F}"/>
              </a:ext>
            </a:extLst>
          </p:cNvPr>
          <p:cNvSpPr>
            <a:spLocks noGrp="1"/>
          </p:cNvSpPr>
          <p:nvPr>
            <p:ph type="title"/>
          </p:nvPr>
        </p:nvSpPr>
        <p:spPr>
          <a:xfrm>
            <a:off x="2290712" y="367646"/>
            <a:ext cx="9382176" cy="886120"/>
          </a:xfrm>
          <a:prstGeom prst="rect">
            <a:avLst/>
          </a:prstGeom>
        </p:spPr>
        <p:txBody>
          <a:bodyPr anchor="ctr">
            <a:normAutofit/>
          </a:bodyPr>
          <a:lstStyle>
            <a:lvl1pPr algn="l">
              <a:defRPr sz="4400" b="1"/>
            </a:lvl1pPr>
          </a:lstStyle>
          <a:p>
            <a:r>
              <a:rPr lang="en-US"/>
              <a:t>Click to edit Master title style</a:t>
            </a:r>
            <a:endParaRPr lang="en-AU"/>
          </a:p>
        </p:txBody>
      </p:sp>
      <p:sp>
        <p:nvSpPr>
          <p:cNvPr id="6" name="Content Placeholder 5">
            <a:extLst>
              <a:ext uri="{FF2B5EF4-FFF2-40B4-BE49-F238E27FC236}">
                <a16:creationId xmlns:a16="http://schemas.microsoft.com/office/drawing/2014/main" id="{351C0A0B-10D8-6D0B-B89F-083C79740243}"/>
              </a:ext>
            </a:extLst>
          </p:cNvPr>
          <p:cNvSpPr>
            <a:spLocks noGrp="1"/>
          </p:cNvSpPr>
          <p:nvPr>
            <p:ph sz="quarter" idx="10"/>
          </p:nvPr>
        </p:nvSpPr>
        <p:spPr>
          <a:xfrm>
            <a:off x="519113" y="1404938"/>
            <a:ext cx="5240337" cy="4967287"/>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8" name="Content Placeholder 7">
            <a:extLst>
              <a:ext uri="{FF2B5EF4-FFF2-40B4-BE49-F238E27FC236}">
                <a16:creationId xmlns:a16="http://schemas.microsoft.com/office/drawing/2014/main" id="{CA7D579F-7815-67F3-080E-1C58B1257C6C}"/>
              </a:ext>
            </a:extLst>
          </p:cNvPr>
          <p:cNvSpPr>
            <a:spLocks noGrp="1"/>
          </p:cNvSpPr>
          <p:nvPr>
            <p:ph sz="quarter" idx="11"/>
          </p:nvPr>
        </p:nvSpPr>
        <p:spPr>
          <a:xfrm>
            <a:off x="5938838" y="1404938"/>
            <a:ext cx="5734050" cy="4967287"/>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4176207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eneral content 2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6284E9-DFFD-1643-6BA7-CAE2BF8DAE2F}"/>
              </a:ext>
            </a:extLst>
          </p:cNvPr>
          <p:cNvSpPr>
            <a:spLocks noGrp="1"/>
          </p:cNvSpPr>
          <p:nvPr>
            <p:ph type="title"/>
          </p:nvPr>
        </p:nvSpPr>
        <p:spPr>
          <a:xfrm>
            <a:off x="2290712" y="367646"/>
            <a:ext cx="9382176" cy="886120"/>
          </a:xfrm>
          <a:prstGeom prst="rect">
            <a:avLst/>
          </a:prstGeom>
        </p:spPr>
        <p:txBody>
          <a:bodyPr anchor="ctr">
            <a:normAutofit/>
          </a:bodyPr>
          <a:lstStyle>
            <a:lvl1pPr algn="l">
              <a:defRPr sz="4400" b="1"/>
            </a:lvl1pPr>
          </a:lstStyle>
          <a:p>
            <a:r>
              <a:rPr lang="en-US"/>
              <a:t>Click to edit Master title style</a:t>
            </a:r>
            <a:endParaRPr lang="en-AU"/>
          </a:p>
        </p:txBody>
      </p:sp>
      <p:sp>
        <p:nvSpPr>
          <p:cNvPr id="6" name="Content Placeholder 5">
            <a:extLst>
              <a:ext uri="{FF2B5EF4-FFF2-40B4-BE49-F238E27FC236}">
                <a16:creationId xmlns:a16="http://schemas.microsoft.com/office/drawing/2014/main" id="{351C0A0B-10D8-6D0B-B89F-083C79740243}"/>
              </a:ext>
            </a:extLst>
          </p:cNvPr>
          <p:cNvSpPr>
            <a:spLocks noGrp="1"/>
          </p:cNvSpPr>
          <p:nvPr>
            <p:ph sz="quarter" idx="10"/>
          </p:nvPr>
        </p:nvSpPr>
        <p:spPr>
          <a:xfrm>
            <a:off x="519113" y="1404938"/>
            <a:ext cx="5240337" cy="4967287"/>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8" name="Content Placeholder 7">
            <a:extLst>
              <a:ext uri="{FF2B5EF4-FFF2-40B4-BE49-F238E27FC236}">
                <a16:creationId xmlns:a16="http://schemas.microsoft.com/office/drawing/2014/main" id="{CA7D579F-7815-67F3-080E-1C58B1257C6C}"/>
              </a:ext>
            </a:extLst>
          </p:cNvPr>
          <p:cNvSpPr>
            <a:spLocks noGrp="1"/>
          </p:cNvSpPr>
          <p:nvPr>
            <p:ph sz="quarter" idx="11"/>
          </p:nvPr>
        </p:nvSpPr>
        <p:spPr>
          <a:xfrm>
            <a:off x="5938838" y="1404938"/>
            <a:ext cx="5734050" cy="4967287"/>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4176207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ild conten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71045-D737-605E-3913-CAC665A5A9EB}"/>
              </a:ext>
            </a:extLst>
          </p:cNvPr>
          <p:cNvSpPr>
            <a:spLocks noGrp="1"/>
          </p:cNvSpPr>
          <p:nvPr>
            <p:ph type="title"/>
          </p:nvPr>
        </p:nvSpPr>
        <p:spPr>
          <a:xfrm>
            <a:off x="2375554" y="390889"/>
            <a:ext cx="9445658" cy="417300"/>
          </a:xfrm>
          <a:prstGeom prst="rect">
            <a:avLst/>
          </a:prstGeom>
        </p:spPr>
        <p:txBody>
          <a:bodyPr anchor="ctr">
            <a:normAutofit/>
          </a:bodyPr>
          <a:lstStyle>
            <a:lvl1pPr>
              <a:defRPr sz="2000" b="1"/>
            </a:lvl1pPr>
          </a:lstStyle>
          <a:p>
            <a:r>
              <a:rPr lang="en-US" dirty="0"/>
              <a:t>Click to edit Master title style</a:t>
            </a:r>
            <a:endParaRPr lang="en-AU" dirty="0"/>
          </a:p>
        </p:txBody>
      </p:sp>
      <p:sp>
        <p:nvSpPr>
          <p:cNvPr id="3" name="Subtitle 2">
            <a:extLst>
              <a:ext uri="{FF2B5EF4-FFF2-40B4-BE49-F238E27FC236}">
                <a16:creationId xmlns:a16="http://schemas.microsoft.com/office/drawing/2014/main" id="{8062316E-89A4-342F-C435-98F7215E2025}"/>
              </a:ext>
            </a:extLst>
          </p:cNvPr>
          <p:cNvSpPr>
            <a:spLocks noGrp="1"/>
          </p:cNvSpPr>
          <p:nvPr>
            <p:ph type="subTitle" idx="1"/>
          </p:nvPr>
        </p:nvSpPr>
        <p:spPr>
          <a:xfrm>
            <a:off x="3186260" y="836312"/>
            <a:ext cx="8634952" cy="417300"/>
          </a:xfrm>
          <a:prstGeom prst="rect">
            <a:avLst/>
          </a:prstGeom>
        </p:spPr>
        <p:txBody>
          <a:bodyPr anchor="ctr">
            <a:normAutofit/>
          </a:bodyPr>
          <a:lstStyle>
            <a:lvl1pPr marL="0" indent="0" algn="l">
              <a:buNone/>
              <a:defRPr sz="3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a:t>
            </a:r>
          </a:p>
        </p:txBody>
      </p:sp>
      <p:sp>
        <p:nvSpPr>
          <p:cNvPr id="7" name="Content Placeholder 6">
            <a:extLst>
              <a:ext uri="{FF2B5EF4-FFF2-40B4-BE49-F238E27FC236}">
                <a16:creationId xmlns:a16="http://schemas.microsoft.com/office/drawing/2014/main" id="{8D62A657-439B-EB60-7EBA-D92F47272B8C}"/>
              </a:ext>
            </a:extLst>
          </p:cNvPr>
          <p:cNvSpPr>
            <a:spLocks noGrp="1"/>
          </p:cNvSpPr>
          <p:nvPr>
            <p:ph sz="quarter" idx="10"/>
          </p:nvPr>
        </p:nvSpPr>
        <p:spPr>
          <a:xfrm>
            <a:off x="555624" y="1357460"/>
            <a:ext cx="11124185" cy="4959203"/>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4047477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ild conten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71045-D737-605E-3913-CAC665A5A9EB}"/>
              </a:ext>
            </a:extLst>
          </p:cNvPr>
          <p:cNvSpPr>
            <a:spLocks noGrp="1"/>
          </p:cNvSpPr>
          <p:nvPr>
            <p:ph type="title"/>
          </p:nvPr>
        </p:nvSpPr>
        <p:spPr>
          <a:xfrm>
            <a:off x="2375554" y="390889"/>
            <a:ext cx="9445658" cy="417300"/>
          </a:xfrm>
          <a:prstGeom prst="rect">
            <a:avLst/>
          </a:prstGeom>
        </p:spPr>
        <p:txBody>
          <a:bodyPr anchor="ctr">
            <a:normAutofit/>
          </a:bodyPr>
          <a:lstStyle>
            <a:lvl1pPr>
              <a:defRPr sz="2000" b="1"/>
            </a:lvl1pPr>
          </a:lstStyle>
          <a:p>
            <a:r>
              <a:rPr lang="en-US" dirty="0"/>
              <a:t>Click to edit Master title style</a:t>
            </a:r>
            <a:endParaRPr lang="en-AU" dirty="0"/>
          </a:p>
        </p:txBody>
      </p:sp>
      <p:sp>
        <p:nvSpPr>
          <p:cNvPr id="3" name="Subtitle 2">
            <a:extLst>
              <a:ext uri="{FF2B5EF4-FFF2-40B4-BE49-F238E27FC236}">
                <a16:creationId xmlns:a16="http://schemas.microsoft.com/office/drawing/2014/main" id="{8062316E-89A4-342F-C435-98F7215E2025}"/>
              </a:ext>
            </a:extLst>
          </p:cNvPr>
          <p:cNvSpPr>
            <a:spLocks noGrp="1"/>
          </p:cNvSpPr>
          <p:nvPr>
            <p:ph type="subTitle" idx="1"/>
          </p:nvPr>
        </p:nvSpPr>
        <p:spPr>
          <a:xfrm>
            <a:off x="3186260" y="836312"/>
            <a:ext cx="8634952" cy="417300"/>
          </a:xfrm>
          <a:prstGeom prst="rect">
            <a:avLst/>
          </a:prstGeom>
        </p:spPr>
        <p:txBody>
          <a:bodyPr anchor="ctr">
            <a:normAutofit/>
          </a:bodyPr>
          <a:lstStyle>
            <a:lvl1pPr marL="0" indent="0" algn="l">
              <a:buNone/>
              <a:defRPr sz="3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a:t>
            </a:r>
          </a:p>
        </p:txBody>
      </p:sp>
      <p:sp>
        <p:nvSpPr>
          <p:cNvPr id="7" name="Content Placeholder 6">
            <a:extLst>
              <a:ext uri="{FF2B5EF4-FFF2-40B4-BE49-F238E27FC236}">
                <a16:creationId xmlns:a16="http://schemas.microsoft.com/office/drawing/2014/main" id="{8D62A657-439B-EB60-7EBA-D92F47272B8C}"/>
              </a:ext>
            </a:extLst>
          </p:cNvPr>
          <p:cNvSpPr>
            <a:spLocks noGrp="1"/>
          </p:cNvSpPr>
          <p:nvPr>
            <p:ph sz="quarter" idx="10"/>
          </p:nvPr>
        </p:nvSpPr>
        <p:spPr>
          <a:xfrm>
            <a:off x="555624" y="1357460"/>
            <a:ext cx="11124185" cy="4959203"/>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4047477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ild Content 2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6AF4E-5173-8960-7D69-90E3A0D4C155}"/>
              </a:ext>
            </a:extLst>
          </p:cNvPr>
          <p:cNvSpPr>
            <a:spLocks noGrp="1"/>
          </p:cNvSpPr>
          <p:nvPr>
            <p:ph type="title"/>
          </p:nvPr>
        </p:nvSpPr>
        <p:spPr>
          <a:xfrm>
            <a:off x="2375554" y="409223"/>
            <a:ext cx="9455085" cy="369332"/>
          </a:xfrm>
          <a:prstGeom prst="rect">
            <a:avLst/>
          </a:prstGeom>
        </p:spPr>
        <p:txBody>
          <a:bodyPr anchor="ctr">
            <a:normAutofit/>
          </a:bodyPr>
          <a:lstStyle>
            <a:lvl1pPr algn="l">
              <a:defRPr sz="2000" b="1"/>
            </a:lvl1pPr>
          </a:lstStyle>
          <a:p>
            <a:r>
              <a:rPr lang="en-US" dirty="0"/>
              <a:t>Click to edit Master title style</a:t>
            </a:r>
            <a:endParaRPr lang="en-AU" dirty="0"/>
          </a:p>
        </p:txBody>
      </p:sp>
      <p:sp>
        <p:nvSpPr>
          <p:cNvPr id="3" name="Subtitle 2">
            <a:extLst>
              <a:ext uri="{FF2B5EF4-FFF2-40B4-BE49-F238E27FC236}">
                <a16:creationId xmlns:a16="http://schemas.microsoft.com/office/drawing/2014/main" id="{8C79B9C4-1211-6280-270B-6D497398CF5F}"/>
              </a:ext>
            </a:extLst>
          </p:cNvPr>
          <p:cNvSpPr>
            <a:spLocks noGrp="1"/>
          </p:cNvSpPr>
          <p:nvPr>
            <p:ph type="subTitle" idx="1"/>
          </p:nvPr>
        </p:nvSpPr>
        <p:spPr>
          <a:xfrm>
            <a:off x="3101418" y="778555"/>
            <a:ext cx="8719793" cy="475057"/>
          </a:xfrm>
          <a:prstGeom prst="rect">
            <a:avLst/>
          </a:prstGeom>
        </p:spPr>
        <p:txBody>
          <a:bodyPr anchor="ctr">
            <a:normAutofit/>
          </a:bodyPr>
          <a:lstStyle>
            <a:lvl1pPr marL="0" indent="0" algn="l">
              <a:buNone/>
              <a:defRPr sz="3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Content Placeholder 4">
            <a:extLst>
              <a:ext uri="{FF2B5EF4-FFF2-40B4-BE49-F238E27FC236}">
                <a16:creationId xmlns:a16="http://schemas.microsoft.com/office/drawing/2014/main" id="{5A5C83A4-AE0B-89C3-5F60-9D7E17594FD7}"/>
              </a:ext>
            </a:extLst>
          </p:cNvPr>
          <p:cNvSpPr>
            <a:spLocks noGrp="1"/>
          </p:cNvSpPr>
          <p:nvPr>
            <p:ph sz="quarter" idx="10"/>
          </p:nvPr>
        </p:nvSpPr>
        <p:spPr>
          <a:xfrm>
            <a:off x="490538" y="1423988"/>
            <a:ext cx="5457825" cy="4883150"/>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7" name="Content Placeholder 6">
            <a:extLst>
              <a:ext uri="{FF2B5EF4-FFF2-40B4-BE49-F238E27FC236}">
                <a16:creationId xmlns:a16="http://schemas.microsoft.com/office/drawing/2014/main" id="{7F53A26C-38AD-0903-640F-848A3E946F02}"/>
              </a:ext>
            </a:extLst>
          </p:cNvPr>
          <p:cNvSpPr>
            <a:spLocks noGrp="1"/>
          </p:cNvSpPr>
          <p:nvPr>
            <p:ph sz="quarter" idx="11"/>
          </p:nvPr>
        </p:nvSpPr>
        <p:spPr>
          <a:xfrm>
            <a:off x="6096000" y="1423988"/>
            <a:ext cx="5605463" cy="4883150"/>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133712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ild Content 2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6AF4E-5173-8960-7D69-90E3A0D4C155}"/>
              </a:ext>
            </a:extLst>
          </p:cNvPr>
          <p:cNvSpPr>
            <a:spLocks noGrp="1"/>
          </p:cNvSpPr>
          <p:nvPr>
            <p:ph type="title"/>
          </p:nvPr>
        </p:nvSpPr>
        <p:spPr>
          <a:xfrm>
            <a:off x="2375554" y="409223"/>
            <a:ext cx="9455085" cy="369332"/>
          </a:xfrm>
          <a:prstGeom prst="rect">
            <a:avLst/>
          </a:prstGeom>
        </p:spPr>
        <p:txBody>
          <a:bodyPr anchor="ctr">
            <a:normAutofit/>
          </a:bodyPr>
          <a:lstStyle>
            <a:lvl1pPr algn="l">
              <a:defRPr sz="2000" b="1"/>
            </a:lvl1pPr>
          </a:lstStyle>
          <a:p>
            <a:r>
              <a:rPr lang="en-US" dirty="0"/>
              <a:t>Click to edit Master title style</a:t>
            </a:r>
            <a:endParaRPr lang="en-AU" dirty="0"/>
          </a:p>
        </p:txBody>
      </p:sp>
      <p:sp>
        <p:nvSpPr>
          <p:cNvPr id="3" name="Subtitle 2">
            <a:extLst>
              <a:ext uri="{FF2B5EF4-FFF2-40B4-BE49-F238E27FC236}">
                <a16:creationId xmlns:a16="http://schemas.microsoft.com/office/drawing/2014/main" id="{8C79B9C4-1211-6280-270B-6D497398CF5F}"/>
              </a:ext>
            </a:extLst>
          </p:cNvPr>
          <p:cNvSpPr>
            <a:spLocks noGrp="1"/>
          </p:cNvSpPr>
          <p:nvPr>
            <p:ph type="subTitle" idx="1"/>
          </p:nvPr>
        </p:nvSpPr>
        <p:spPr>
          <a:xfrm>
            <a:off x="3101418" y="778555"/>
            <a:ext cx="8719793" cy="475057"/>
          </a:xfrm>
          <a:prstGeom prst="rect">
            <a:avLst/>
          </a:prstGeom>
        </p:spPr>
        <p:txBody>
          <a:bodyPr anchor="ctr">
            <a:normAutofit/>
          </a:bodyPr>
          <a:lstStyle>
            <a:lvl1pPr marL="0" indent="0" algn="l">
              <a:buNone/>
              <a:defRPr sz="3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Content Placeholder 4">
            <a:extLst>
              <a:ext uri="{FF2B5EF4-FFF2-40B4-BE49-F238E27FC236}">
                <a16:creationId xmlns:a16="http://schemas.microsoft.com/office/drawing/2014/main" id="{5A5C83A4-AE0B-89C3-5F60-9D7E17594FD7}"/>
              </a:ext>
            </a:extLst>
          </p:cNvPr>
          <p:cNvSpPr>
            <a:spLocks noGrp="1"/>
          </p:cNvSpPr>
          <p:nvPr>
            <p:ph sz="quarter" idx="10"/>
          </p:nvPr>
        </p:nvSpPr>
        <p:spPr>
          <a:xfrm>
            <a:off x="490538" y="1423988"/>
            <a:ext cx="5457825" cy="4883150"/>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7" name="Content Placeholder 6">
            <a:extLst>
              <a:ext uri="{FF2B5EF4-FFF2-40B4-BE49-F238E27FC236}">
                <a16:creationId xmlns:a16="http://schemas.microsoft.com/office/drawing/2014/main" id="{7F53A26C-38AD-0903-640F-848A3E946F02}"/>
              </a:ext>
            </a:extLst>
          </p:cNvPr>
          <p:cNvSpPr>
            <a:spLocks noGrp="1"/>
          </p:cNvSpPr>
          <p:nvPr>
            <p:ph sz="quarter" idx="11"/>
          </p:nvPr>
        </p:nvSpPr>
        <p:spPr>
          <a:xfrm>
            <a:off x="6096000" y="1423988"/>
            <a:ext cx="5605463" cy="4883150"/>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133712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eractive Activity 1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0FEE8B-99AD-8ACB-CE26-7DC715E1166F}"/>
              </a:ext>
            </a:extLst>
          </p:cNvPr>
          <p:cNvSpPr>
            <a:spLocks noGrp="1"/>
          </p:cNvSpPr>
          <p:nvPr>
            <p:ph type="title"/>
          </p:nvPr>
        </p:nvSpPr>
        <p:spPr>
          <a:xfrm>
            <a:off x="585788" y="1567431"/>
            <a:ext cx="11106150" cy="540495"/>
          </a:xfrm>
          <a:prstGeom prst="rect">
            <a:avLst/>
          </a:prstGeom>
        </p:spPr>
        <p:txBody>
          <a:bodyPr anchor="ctr">
            <a:normAutofit/>
          </a:bodyPr>
          <a:lstStyle>
            <a:lvl1pPr algn="ctr">
              <a:defRPr sz="2400" b="1">
                <a:solidFill>
                  <a:srgbClr val="001548"/>
                </a:solidFill>
                <a:latin typeface="+mn-lt"/>
              </a:defRPr>
            </a:lvl1pPr>
          </a:lstStyle>
          <a:p>
            <a:r>
              <a:rPr lang="en-US" dirty="0"/>
              <a:t>Click to edit Master title style</a:t>
            </a:r>
            <a:endParaRPr lang="en-AU" dirty="0"/>
          </a:p>
        </p:txBody>
      </p:sp>
      <p:sp>
        <p:nvSpPr>
          <p:cNvPr id="7" name="Content Placeholder 6">
            <a:extLst>
              <a:ext uri="{FF2B5EF4-FFF2-40B4-BE49-F238E27FC236}">
                <a16:creationId xmlns:a16="http://schemas.microsoft.com/office/drawing/2014/main" id="{09C3C267-E856-3759-C3B6-6E993913622C}"/>
              </a:ext>
            </a:extLst>
          </p:cNvPr>
          <p:cNvSpPr>
            <a:spLocks noGrp="1"/>
          </p:cNvSpPr>
          <p:nvPr>
            <p:ph sz="quarter" idx="10"/>
          </p:nvPr>
        </p:nvSpPr>
        <p:spPr>
          <a:xfrm>
            <a:off x="722791" y="1837679"/>
            <a:ext cx="10631009" cy="430912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9" name="Text Placeholder 8">
            <a:extLst>
              <a:ext uri="{FF2B5EF4-FFF2-40B4-BE49-F238E27FC236}">
                <a16:creationId xmlns:a16="http://schemas.microsoft.com/office/drawing/2014/main" id="{3B045C84-B87E-08B2-07B1-E7313EF3D5ED}"/>
              </a:ext>
            </a:extLst>
          </p:cNvPr>
          <p:cNvSpPr>
            <a:spLocks noGrp="1"/>
          </p:cNvSpPr>
          <p:nvPr>
            <p:ph type="body" sz="quarter" idx="11" hasCustomPrompt="1"/>
          </p:nvPr>
        </p:nvSpPr>
        <p:spPr>
          <a:xfrm>
            <a:off x="585788" y="6373813"/>
            <a:ext cx="11106150" cy="400050"/>
          </a:xfrm>
          <a:prstGeom prst="rect">
            <a:avLst/>
          </a:prstGeom>
        </p:spPr>
        <p:txBody>
          <a:bodyPr anchor="ctr">
            <a:normAutofit/>
          </a:bodyPr>
          <a:lstStyle>
            <a:lvl1pPr marL="0" indent="0">
              <a:buNone/>
              <a:defRPr sz="2000">
                <a:solidFill>
                  <a:schemeClr val="bg1">
                    <a:lumMod val="95000"/>
                  </a:schemeClr>
                </a:solidFill>
              </a:defRPr>
            </a:lvl1pPr>
          </a:lstStyle>
          <a:p>
            <a:pPr lvl="0"/>
            <a:r>
              <a:rPr lang="en-US" dirty="0"/>
              <a:t>answer</a:t>
            </a:r>
            <a:endParaRPr lang="en-AU" dirty="0"/>
          </a:p>
        </p:txBody>
      </p:sp>
      <p:sp>
        <p:nvSpPr>
          <p:cNvPr id="2" name="Subtitle 2">
            <a:extLst>
              <a:ext uri="{FF2B5EF4-FFF2-40B4-BE49-F238E27FC236}">
                <a16:creationId xmlns:a16="http://schemas.microsoft.com/office/drawing/2014/main" id="{FD8DBCCE-998F-DB36-8CF5-393F3CC1871B}"/>
              </a:ext>
            </a:extLst>
          </p:cNvPr>
          <p:cNvSpPr>
            <a:spLocks noGrp="1"/>
          </p:cNvSpPr>
          <p:nvPr>
            <p:ph type="subTitle" idx="1"/>
          </p:nvPr>
        </p:nvSpPr>
        <p:spPr>
          <a:xfrm>
            <a:off x="8092126" y="751909"/>
            <a:ext cx="3261674" cy="658944"/>
          </a:xfrm>
          <a:prstGeom prst="rect">
            <a:avLst/>
          </a:prstGeom>
        </p:spPr>
        <p:txBody>
          <a:bodyPr anchor="ctr">
            <a:normAutofit/>
          </a:bodyPr>
          <a:lstStyle>
            <a:lvl1pPr marL="0" indent="0" algn="ctr">
              <a:buNone/>
              <a:defRPr sz="1800" b="1">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71602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eractive Activity 1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0FEE8B-99AD-8ACB-CE26-7DC715E1166F}"/>
              </a:ext>
            </a:extLst>
          </p:cNvPr>
          <p:cNvSpPr>
            <a:spLocks noGrp="1"/>
          </p:cNvSpPr>
          <p:nvPr>
            <p:ph type="title"/>
          </p:nvPr>
        </p:nvSpPr>
        <p:spPr>
          <a:xfrm>
            <a:off x="585788" y="1567431"/>
            <a:ext cx="11106150" cy="540495"/>
          </a:xfrm>
          <a:prstGeom prst="rect">
            <a:avLst/>
          </a:prstGeom>
        </p:spPr>
        <p:txBody>
          <a:bodyPr anchor="ctr">
            <a:normAutofit/>
          </a:bodyPr>
          <a:lstStyle>
            <a:lvl1pPr algn="ctr">
              <a:defRPr sz="2400" b="1">
                <a:solidFill>
                  <a:srgbClr val="001548"/>
                </a:solidFill>
                <a:latin typeface="+mn-lt"/>
              </a:defRPr>
            </a:lvl1pPr>
          </a:lstStyle>
          <a:p>
            <a:r>
              <a:rPr lang="en-US" dirty="0"/>
              <a:t>Click to edit Master title style</a:t>
            </a:r>
            <a:endParaRPr lang="en-AU" dirty="0"/>
          </a:p>
        </p:txBody>
      </p:sp>
      <p:sp>
        <p:nvSpPr>
          <p:cNvPr id="7" name="Content Placeholder 6">
            <a:extLst>
              <a:ext uri="{FF2B5EF4-FFF2-40B4-BE49-F238E27FC236}">
                <a16:creationId xmlns:a16="http://schemas.microsoft.com/office/drawing/2014/main" id="{09C3C267-E856-3759-C3B6-6E993913622C}"/>
              </a:ext>
            </a:extLst>
          </p:cNvPr>
          <p:cNvSpPr>
            <a:spLocks noGrp="1"/>
          </p:cNvSpPr>
          <p:nvPr>
            <p:ph sz="quarter" idx="10"/>
          </p:nvPr>
        </p:nvSpPr>
        <p:spPr>
          <a:xfrm>
            <a:off x="722791" y="1837679"/>
            <a:ext cx="10631009" cy="430912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9" name="Text Placeholder 8">
            <a:extLst>
              <a:ext uri="{FF2B5EF4-FFF2-40B4-BE49-F238E27FC236}">
                <a16:creationId xmlns:a16="http://schemas.microsoft.com/office/drawing/2014/main" id="{3B045C84-B87E-08B2-07B1-E7313EF3D5ED}"/>
              </a:ext>
            </a:extLst>
          </p:cNvPr>
          <p:cNvSpPr>
            <a:spLocks noGrp="1"/>
          </p:cNvSpPr>
          <p:nvPr>
            <p:ph type="body" sz="quarter" idx="11" hasCustomPrompt="1"/>
          </p:nvPr>
        </p:nvSpPr>
        <p:spPr>
          <a:xfrm>
            <a:off x="585788" y="6373813"/>
            <a:ext cx="11106150" cy="400050"/>
          </a:xfrm>
          <a:prstGeom prst="rect">
            <a:avLst/>
          </a:prstGeom>
        </p:spPr>
        <p:txBody>
          <a:bodyPr anchor="ctr">
            <a:normAutofit/>
          </a:bodyPr>
          <a:lstStyle>
            <a:lvl1pPr marL="0" indent="0">
              <a:buNone/>
              <a:defRPr sz="2000">
                <a:solidFill>
                  <a:schemeClr val="bg1">
                    <a:lumMod val="95000"/>
                  </a:schemeClr>
                </a:solidFill>
              </a:defRPr>
            </a:lvl1pPr>
          </a:lstStyle>
          <a:p>
            <a:pPr lvl="0"/>
            <a:r>
              <a:rPr lang="en-US" dirty="0"/>
              <a:t>answer</a:t>
            </a:r>
            <a:endParaRPr lang="en-AU" dirty="0"/>
          </a:p>
        </p:txBody>
      </p:sp>
      <p:sp>
        <p:nvSpPr>
          <p:cNvPr id="2" name="Subtitle 2">
            <a:extLst>
              <a:ext uri="{FF2B5EF4-FFF2-40B4-BE49-F238E27FC236}">
                <a16:creationId xmlns:a16="http://schemas.microsoft.com/office/drawing/2014/main" id="{FD8DBCCE-998F-DB36-8CF5-393F3CC1871B}"/>
              </a:ext>
            </a:extLst>
          </p:cNvPr>
          <p:cNvSpPr>
            <a:spLocks noGrp="1"/>
          </p:cNvSpPr>
          <p:nvPr>
            <p:ph type="subTitle" idx="1"/>
          </p:nvPr>
        </p:nvSpPr>
        <p:spPr>
          <a:xfrm>
            <a:off x="8092126" y="751909"/>
            <a:ext cx="3261674" cy="658944"/>
          </a:xfrm>
          <a:prstGeom prst="rect">
            <a:avLst/>
          </a:prstGeom>
        </p:spPr>
        <p:txBody>
          <a:bodyPr anchor="ctr">
            <a:normAutofit/>
          </a:bodyPr>
          <a:lstStyle>
            <a:lvl1pPr marL="0" indent="0" algn="ctr">
              <a:buNone/>
              <a:defRPr sz="1800" b="1">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71602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eractive Activity 2 columns">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6448AB-BFB0-DD9B-B8D4-C071A2F1DC6D}"/>
              </a:ext>
            </a:extLst>
          </p:cNvPr>
          <p:cNvSpPr>
            <a:spLocks noGrp="1"/>
          </p:cNvSpPr>
          <p:nvPr>
            <p:ph type="title"/>
          </p:nvPr>
        </p:nvSpPr>
        <p:spPr>
          <a:xfrm>
            <a:off x="678402" y="1586529"/>
            <a:ext cx="10700536" cy="364086"/>
          </a:xfrm>
          <a:prstGeom prst="rect">
            <a:avLst/>
          </a:prstGeom>
        </p:spPr>
        <p:txBody>
          <a:bodyPr anchor="ctr">
            <a:normAutofit/>
          </a:bodyPr>
          <a:lstStyle>
            <a:lvl1pPr algn="ctr">
              <a:defRPr sz="2400" b="1">
                <a:solidFill>
                  <a:srgbClr val="001548"/>
                </a:solidFill>
                <a:latin typeface="+mn-lt"/>
              </a:defRPr>
            </a:lvl1pPr>
          </a:lstStyle>
          <a:p>
            <a:r>
              <a:rPr lang="en-US" dirty="0"/>
              <a:t>Click to edit Master title style</a:t>
            </a:r>
            <a:endParaRPr lang="en-AU" dirty="0"/>
          </a:p>
        </p:txBody>
      </p:sp>
      <p:sp>
        <p:nvSpPr>
          <p:cNvPr id="10" name="Content Placeholder 9">
            <a:extLst>
              <a:ext uri="{FF2B5EF4-FFF2-40B4-BE49-F238E27FC236}">
                <a16:creationId xmlns:a16="http://schemas.microsoft.com/office/drawing/2014/main" id="{8B159E88-BB25-7C09-C1B1-6D446D362111}"/>
              </a:ext>
            </a:extLst>
          </p:cNvPr>
          <p:cNvSpPr>
            <a:spLocks noGrp="1"/>
          </p:cNvSpPr>
          <p:nvPr>
            <p:ph sz="quarter" idx="11"/>
          </p:nvPr>
        </p:nvSpPr>
        <p:spPr>
          <a:xfrm>
            <a:off x="678402" y="1846555"/>
            <a:ext cx="5257800" cy="435561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2" name="Content Placeholder 11">
            <a:extLst>
              <a:ext uri="{FF2B5EF4-FFF2-40B4-BE49-F238E27FC236}">
                <a16:creationId xmlns:a16="http://schemas.microsoft.com/office/drawing/2014/main" id="{32DF629E-605E-E31A-91B4-B32DE4CEDECC}"/>
              </a:ext>
            </a:extLst>
          </p:cNvPr>
          <p:cNvSpPr>
            <a:spLocks noGrp="1"/>
          </p:cNvSpPr>
          <p:nvPr>
            <p:ph sz="quarter" idx="12"/>
          </p:nvPr>
        </p:nvSpPr>
        <p:spPr>
          <a:xfrm>
            <a:off x="6121138" y="1846556"/>
            <a:ext cx="5257800" cy="435561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3" name="Text Placeholder 2">
            <a:extLst>
              <a:ext uri="{FF2B5EF4-FFF2-40B4-BE49-F238E27FC236}">
                <a16:creationId xmlns:a16="http://schemas.microsoft.com/office/drawing/2014/main" id="{3ED917FA-DFAF-4D3E-CCCC-1905C9EE0F2B}"/>
              </a:ext>
            </a:extLst>
          </p:cNvPr>
          <p:cNvSpPr>
            <a:spLocks noGrp="1"/>
          </p:cNvSpPr>
          <p:nvPr>
            <p:ph type="body" sz="quarter" idx="13" hasCustomPrompt="1"/>
          </p:nvPr>
        </p:nvSpPr>
        <p:spPr>
          <a:xfrm>
            <a:off x="585788" y="6356350"/>
            <a:ext cx="11088687" cy="407988"/>
          </a:xfrm>
          <a:prstGeom prst="rect">
            <a:avLst/>
          </a:prstGeom>
        </p:spPr>
        <p:txBody>
          <a:bodyPr anchor="ctr">
            <a:normAutofit/>
          </a:bodyPr>
          <a:lstStyle>
            <a:lvl1pPr marL="0" indent="0">
              <a:buNone/>
              <a:defRPr sz="1800">
                <a:solidFill>
                  <a:schemeClr val="bg1">
                    <a:lumMod val="95000"/>
                  </a:schemeClr>
                </a:solidFill>
              </a:defRPr>
            </a:lvl1pPr>
          </a:lstStyle>
          <a:p>
            <a:pPr lvl="0"/>
            <a:r>
              <a:rPr lang="en-US" sz="2000" dirty="0"/>
              <a:t>answer</a:t>
            </a:r>
            <a:endParaRPr lang="en-AU" dirty="0"/>
          </a:p>
        </p:txBody>
      </p:sp>
      <p:sp>
        <p:nvSpPr>
          <p:cNvPr id="2" name="Subtitle 2">
            <a:extLst>
              <a:ext uri="{FF2B5EF4-FFF2-40B4-BE49-F238E27FC236}">
                <a16:creationId xmlns:a16="http://schemas.microsoft.com/office/drawing/2014/main" id="{31CCA867-34F8-FE66-C7B8-4A1DA1CF5845}"/>
              </a:ext>
            </a:extLst>
          </p:cNvPr>
          <p:cNvSpPr>
            <a:spLocks noGrp="1"/>
          </p:cNvSpPr>
          <p:nvPr>
            <p:ph type="subTitle" idx="1"/>
          </p:nvPr>
        </p:nvSpPr>
        <p:spPr>
          <a:xfrm>
            <a:off x="8117264" y="774664"/>
            <a:ext cx="3261674" cy="658944"/>
          </a:xfrm>
          <a:prstGeom prst="rect">
            <a:avLst/>
          </a:prstGeom>
        </p:spPr>
        <p:txBody>
          <a:bodyPr anchor="ctr">
            <a:normAutofit/>
          </a:bodyPr>
          <a:lstStyle>
            <a:lvl1pPr marL="0" indent="0" algn="ctr">
              <a:buNone/>
              <a:defRPr sz="2000" b="1">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148211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eractive Activity 2 columns">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6448AB-BFB0-DD9B-B8D4-C071A2F1DC6D}"/>
              </a:ext>
            </a:extLst>
          </p:cNvPr>
          <p:cNvSpPr>
            <a:spLocks noGrp="1"/>
          </p:cNvSpPr>
          <p:nvPr>
            <p:ph type="title"/>
          </p:nvPr>
        </p:nvSpPr>
        <p:spPr>
          <a:xfrm>
            <a:off x="678402" y="1586529"/>
            <a:ext cx="10700536" cy="364086"/>
          </a:xfrm>
          <a:prstGeom prst="rect">
            <a:avLst/>
          </a:prstGeom>
        </p:spPr>
        <p:txBody>
          <a:bodyPr anchor="ctr">
            <a:normAutofit/>
          </a:bodyPr>
          <a:lstStyle>
            <a:lvl1pPr algn="ctr">
              <a:defRPr sz="2400" b="1">
                <a:solidFill>
                  <a:srgbClr val="001548"/>
                </a:solidFill>
                <a:latin typeface="+mn-lt"/>
              </a:defRPr>
            </a:lvl1pPr>
          </a:lstStyle>
          <a:p>
            <a:r>
              <a:rPr lang="en-US" dirty="0"/>
              <a:t>Click to edit Master title style</a:t>
            </a:r>
            <a:endParaRPr lang="en-AU" dirty="0"/>
          </a:p>
        </p:txBody>
      </p:sp>
      <p:sp>
        <p:nvSpPr>
          <p:cNvPr id="10" name="Content Placeholder 9">
            <a:extLst>
              <a:ext uri="{FF2B5EF4-FFF2-40B4-BE49-F238E27FC236}">
                <a16:creationId xmlns:a16="http://schemas.microsoft.com/office/drawing/2014/main" id="{8B159E88-BB25-7C09-C1B1-6D446D362111}"/>
              </a:ext>
            </a:extLst>
          </p:cNvPr>
          <p:cNvSpPr>
            <a:spLocks noGrp="1"/>
          </p:cNvSpPr>
          <p:nvPr>
            <p:ph sz="quarter" idx="11"/>
          </p:nvPr>
        </p:nvSpPr>
        <p:spPr>
          <a:xfrm>
            <a:off x="678402" y="1846555"/>
            <a:ext cx="5257800" cy="435561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2" name="Content Placeholder 11">
            <a:extLst>
              <a:ext uri="{FF2B5EF4-FFF2-40B4-BE49-F238E27FC236}">
                <a16:creationId xmlns:a16="http://schemas.microsoft.com/office/drawing/2014/main" id="{32DF629E-605E-E31A-91B4-B32DE4CEDECC}"/>
              </a:ext>
            </a:extLst>
          </p:cNvPr>
          <p:cNvSpPr>
            <a:spLocks noGrp="1"/>
          </p:cNvSpPr>
          <p:nvPr>
            <p:ph sz="quarter" idx="12"/>
          </p:nvPr>
        </p:nvSpPr>
        <p:spPr>
          <a:xfrm>
            <a:off x="6121138" y="1846556"/>
            <a:ext cx="5257800" cy="435561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3" name="Text Placeholder 2">
            <a:extLst>
              <a:ext uri="{FF2B5EF4-FFF2-40B4-BE49-F238E27FC236}">
                <a16:creationId xmlns:a16="http://schemas.microsoft.com/office/drawing/2014/main" id="{3ED917FA-DFAF-4D3E-CCCC-1905C9EE0F2B}"/>
              </a:ext>
            </a:extLst>
          </p:cNvPr>
          <p:cNvSpPr>
            <a:spLocks noGrp="1"/>
          </p:cNvSpPr>
          <p:nvPr>
            <p:ph type="body" sz="quarter" idx="13" hasCustomPrompt="1"/>
          </p:nvPr>
        </p:nvSpPr>
        <p:spPr>
          <a:xfrm>
            <a:off x="585788" y="6356350"/>
            <a:ext cx="11088687" cy="407988"/>
          </a:xfrm>
          <a:prstGeom prst="rect">
            <a:avLst/>
          </a:prstGeom>
        </p:spPr>
        <p:txBody>
          <a:bodyPr anchor="ctr">
            <a:normAutofit/>
          </a:bodyPr>
          <a:lstStyle>
            <a:lvl1pPr marL="0" indent="0">
              <a:buNone/>
              <a:defRPr sz="1800">
                <a:solidFill>
                  <a:schemeClr val="bg1">
                    <a:lumMod val="95000"/>
                  </a:schemeClr>
                </a:solidFill>
              </a:defRPr>
            </a:lvl1pPr>
          </a:lstStyle>
          <a:p>
            <a:pPr lvl="0"/>
            <a:r>
              <a:rPr lang="en-US" sz="2000" dirty="0"/>
              <a:t>answer</a:t>
            </a:r>
            <a:endParaRPr lang="en-AU" dirty="0"/>
          </a:p>
        </p:txBody>
      </p:sp>
      <p:sp>
        <p:nvSpPr>
          <p:cNvPr id="2" name="Subtitle 2">
            <a:extLst>
              <a:ext uri="{FF2B5EF4-FFF2-40B4-BE49-F238E27FC236}">
                <a16:creationId xmlns:a16="http://schemas.microsoft.com/office/drawing/2014/main" id="{31CCA867-34F8-FE66-C7B8-4A1DA1CF5845}"/>
              </a:ext>
            </a:extLst>
          </p:cNvPr>
          <p:cNvSpPr>
            <a:spLocks noGrp="1"/>
          </p:cNvSpPr>
          <p:nvPr>
            <p:ph type="subTitle" idx="1"/>
          </p:nvPr>
        </p:nvSpPr>
        <p:spPr>
          <a:xfrm>
            <a:off x="8117264" y="774664"/>
            <a:ext cx="3261674" cy="658944"/>
          </a:xfrm>
          <a:prstGeom prst="rect">
            <a:avLst/>
          </a:prstGeom>
        </p:spPr>
        <p:txBody>
          <a:bodyPr anchor="ctr">
            <a:normAutofit/>
          </a:bodyPr>
          <a:lstStyle>
            <a:lvl1pPr marL="0" indent="0" algn="ctr">
              <a:buNone/>
              <a:defRPr sz="2000" b="1">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148211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93A3BC-AC94-0D22-4DA4-EC18E3D719BD}"/>
              </a:ext>
            </a:extLst>
          </p:cNvPr>
          <p:cNvSpPr>
            <a:spLocks noGrp="1"/>
          </p:cNvSpPr>
          <p:nvPr>
            <p:ph type="title"/>
          </p:nvPr>
        </p:nvSpPr>
        <p:spPr>
          <a:xfrm>
            <a:off x="715652" y="4654321"/>
            <a:ext cx="10515600" cy="1325563"/>
          </a:xfrm>
          <a:prstGeom prst="rect">
            <a:avLst/>
          </a:prstGeom>
        </p:spPr>
        <p:txBody>
          <a:bodyPr anchor="ctr">
            <a:normAutofit/>
          </a:bodyPr>
          <a:lstStyle>
            <a:lvl1pPr algn="ctr">
              <a:defRPr sz="4400" b="1"/>
            </a:lvl1pPr>
          </a:lstStyle>
          <a:p>
            <a:r>
              <a:rPr lang="en-US"/>
              <a:t>Click to edit Master title style</a:t>
            </a:r>
            <a:endParaRPr lang="en-AU"/>
          </a:p>
        </p:txBody>
      </p:sp>
    </p:spTree>
    <p:extLst>
      <p:ext uri="{BB962C8B-B14F-4D97-AF65-F5344CB8AC3E}">
        <p14:creationId xmlns:p14="http://schemas.microsoft.com/office/powerpoint/2010/main" val="3096942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93A3BC-AC94-0D22-4DA4-EC18E3D719BD}"/>
              </a:ext>
            </a:extLst>
          </p:cNvPr>
          <p:cNvSpPr>
            <a:spLocks noGrp="1"/>
          </p:cNvSpPr>
          <p:nvPr>
            <p:ph type="title"/>
          </p:nvPr>
        </p:nvSpPr>
        <p:spPr>
          <a:xfrm>
            <a:off x="715652" y="4654321"/>
            <a:ext cx="10515600" cy="1325563"/>
          </a:xfrm>
          <a:prstGeom prst="rect">
            <a:avLst/>
          </a:prstGeom>
        </p:spPr>
        <p:txBody>
          <a:bodyPr anchor="ctr">
            <a:normAutofit/>
          </a:bodyPr>
          <a:lstStyle>
            <a:lvl1pPr algn="ctr">
              <a:defRPr sz="4400" b="1"/>
            </a:lvl1pPr>
          </a:lstStyle>
          <a:p>
            <a:r>
              <a:rPr lang="en-US"/>
              <a:t>Click to edit Master title style</a:t>
            </a:r>
            <a:endParaRPr lang="en-AU"/>
          </a:p>
        </p:txBody>
      </p:sp>
    </p:spTree>
    <p:extLst>
      <p:ext uri="{BB962C8B-B14F-4D97-AF65-F5344CB8AC3E}">
        <p14:creationId xmlns:p14="http://schemas.microsoft.com/office/powerpoint/2010/main" val="3096942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6201915-BC85-8396-6FCE-C57DF85AA82A}"/>
              </a:ext>
            </a:extLst>
          </p:cNvPr>
          <p:cNvSpPr>
            <a:spLocks noGrp="1"/>
          </p:cNvSpPr>
          <p:nvPr>
            <p:ph type="title"/>
          </p:nvPr>
        </p:nvSpPr>
        <p:spPr>
          <a:xfrm>
            <a:off x="838200" y="2766218"/>
            <a:ext cx="10515600" cy="1325563"/>
          </a:xfrm>
          <a:prstGeom prst="rect">
            <a:avLst/>
          </a:prstGeom>
        </p:spPr>
        <p:txBody>
          <a:bodyPr anchor="ctr"/>
          <a:lstStyle>
            <a:lvl1pPr algn="ctr">
              <a:defRPr sz="4400" b="1"/>
            </a:lvl1pPr>
          </a:lstStyle>
          <a:p>
            <a:r>
              <a:rPr lang="en-US"/>
              <a:t>Click to edit Master title style</a:t>
            </a:r>
            <a:endParaRPr lang="en-AU"/>
          </a:p>
        </p:txBody>
      </p:sp>
    </p:spTree>
    <p:extLst>
      <p:ext uri="{BB962C8B-B14F-4D97-AF65-F5344CB8AC3E}">
        <p14:creationId xmlns:p14="http://schemas.microsoft.com/office/powerpoint/2010/main" val="999890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6201915-BC85-8396-6FCE-C57DF85AA82A}"/>
              </a:ext>
            </a:extLst>
          </p:cNvPr>
          <p:cNvSpPr>
            <a:spLocks noGrp="1"/>
          </p:cNvSpPr>
          <p:nvPr>
            <p:ph type="title"/>
          </p:nvPr>
        </p:nvSpPr>
        <p:spPr>
          <a:xfrm>
            <a:off x="838200" y="2766218"/>
            <a:ext cx="10515600" cy="1325563"/>
          </a:xfrm>
          <a:prstGeom prst="rect">
            <a:avLst/>
          </a:prstGeom>
        </p:spPr>
        <p:txBody>
          <a:bodyPr anchor="ctr"/>
          <a:lstStyle>
            <a:lvl1pPr algn="ctr">
              <a:defRPr sz="4400" b="1"/>
            </a:lvl1pPr>
          </a:lstStyle>
          <a:p>
            <a:r>
              <a:rPr lang="en-US"/>
              <a:t>Click to edit Master title style</a:t>
            </a:r>
            <a:endParaRPr lang="en-AU"/>
          </a:p>
        </p:txBody>
      </p:sp>
    </p:spTree>
    <p:extLst>
      <p:ext uri="{BB962C8B-B14F-4D97-AF65-F5344CB8AC3E}">
        <p14:creationId xmlns:p14="http://schemas.microsoft.com/office/powerpoint/2010/main" val="99989096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jpg"/></Relationships>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2" r:id="rId4"/>
    <p:sldLayoutId id="2147483663" r:id="rId5"/>
    <p:sldLayoutId id="2147483659" r:id="rId6"/>
    <p:sldLayoutId id="2147483660" r:id="rId7"/>
    <p:sldLayoutId id="2147483661" r:id="rId8"/>
    <p:sldLayoutId id="2147483651" r:id="rId9"/>
  </p:sldLayoutIdLst>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1548"/>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1548"/>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1548"/>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1548"/>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1548"/>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2" r:id="rId4"/>
    <p:sldLayoutId id="2147483663" r:id="rId5"/>
    <p:sldLayoutId id="2147483659" r:id="rId6"/>
    <p:sldLayoutId id="2147483660" r:id="rId7"/>
    <p:sldLayoutId id="2147483661" r:id="rId8"/>
    <p:sldLayoutId id="2147483651" r:id="rId9"/>
  </p:sldLayoutIdLst>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1548"/>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1548"/>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1548"/>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1548"/>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1548"/>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Email and Social Media.</a:t>
            </a:r>
          </a:p>
        </p:txBody>
      </p:sp>
      <p:sp>
        <p:nvSpPr>
          <p:cNvPr id="3" name="Subtitle 2"/>
          <p:cNvSpPr>
            <a:spLocks noGrp="1"/>
          </p:cNvSpPr>
          <p:nvPr>
            <p:ph type="subTitle" idx="1"/>
          </p:nvPr>
        </p:nvSpPr>
        <p:spPr/>
        <p:txBody>
          <a:bodyPr/>
          <a:lstStyle/>
          <a:p>
            <a:r>
              <a:t>Week 9, Lecture 1</a:t>
            </a:r>
          </a:p>
          <a:p>
            <a:r>
              <a:t>Digital Forensic | ICT312</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Examining E-mail Messages</a:t>
            </a:r>
          </a:p>
        </p:txBody>
      </p:sp>
      <p:sp>
        <p:nvSpPr>
          <p:cNvPr id="3" name="Subtitle 2"/>
          <p:cNvSpPr>
            <a:spLocks noGrp="1"/>
          </p:cNvSpPr>
          <p:nvPr>
            <p:ph type="subTitle" idx="1"/>
          </p:nvPr>
        </p:nvSpPr>
        <p:spPr/>
        <p:txBody>
          <a:bodyPr/>
          <a:lstStyle/>
          <a:p>
            <a:r>
              <a:t>Copying an E-mail Message</a:t>
            </a:r>
          </a:p>
        </p:txBody>
      </p:sp>
      <p:sp>
        <p:nvSpPr>
          <p:cNvPr id="4" name="Content Placeholder 3"/>
          <p:cNvSpPr>
            <a:spLocks noGrp="1"/>
          </p:cNvSpPr>
          <p:nvPr>
            <p:ph idx="10" sz="quarter"/>
          </p:nvPr>
        </p:nvSpPr>
        <p:spPr/>
        <p:txBody>
          <a:bodyPr>
            <a:normAutofit/>
          </a:bodyPr>
          <a:lstStyle/>
          <a:p>
            <a:pPr>
              <a:defRPr sz="1800"/>
            </a:pPr>
            <a:r>
              <a:t>For GUI email programs, you can copy an email by dragging it to a storage medium (e.g., folder or drive) or by saving it in a different location.</a:t>
            </a:r>
          </a:p>
          <a:p>
            <a:pPr>
              <a:defRPr sz="1800"/>
            </a:pPr>
            <a:r>
              <a:t>For command-line email programs, open the message and use the option to copy it, typically located at the bottom of the screen.</a:t>
            </a:r>
          </a:p>
          <a:p>
            <a:pPr>
              <a:defRPr sz="1800"/>
            </a:pPr>
            <a:r>
              <a:t>After copying an email, work only with the copy to avoid altering the original evidence by mistake.</a:t>
            </a:r>
          </a:p>
          <a:p>
            <a:pPr>
              <a:defRPr sz="1800"/>
            </a:pPr>
            <a:r>
              <a:t>Instead of dragging, you can click a message in the Inbox, click the File tab, and click Save As. In the Save As dialog box, navigate to where you want to copy the message, making sure you select Outlook Message Format if you want to make a copy. (The Text Only format strips everything but the message contents, including formatting and attachments.) Finally, click the Save button.</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Investigating E-mail Crimes and Violations</a:t>
            </a:r>
          </a:p>
        </p:txBody>
      </p:sp>
      <p:sp>
        <p:nvSpPr>
          <p:cNvPr id="3" name="Subtitle 2"/>
          <p:cNvSpPr>
            <a:spLocks noGrp="1"/>
          </p:cNvSpPr>
          <p:nvPr>
            <p:ph type="subTitle" idx="1"/>
          </p:nvPr>
        </p:nvSpPr>
        <p:spPr/>
        <p:txBody>
          <a:bodyPr/>
          <a:lstStyle/>
          <a:p>
            <a:r>
              <a:t>Viewing E-mail Headers</a:t>
            </a:r>
          </a:p>
        </p:txBody>
      </p:sp>
      <p:sp>
        <p:nvSpPr>
          <p:cNvPr id="4" name="Content Placeholder 3"/>
          <p:cNvSpPr>
            <a:spLocks noGrp="1"/>
          </p:cNvSpPr>
          <p:nvPr>
            <p:ph idx="10" sz="quarter"/>
          </p:nvPr>
        </p:nvSpPr>
        <p:spPr/>
        <p:txBody>
          <a:bodyPr>
            <a:normAutofit/>
          </a:bodyPr>
          <a:lstStyle/>
          <a:p>
            <a:pPr>
              <a:defRPr sz="2000"/>
            </a:pPr>
            <a:r>
              <a:t>After copying and printing a message, use the email program that created it to find the email header.</a:t>
            </a:r>
          </a:p>
          <a:p>
            <a:pPr>
              <a:defRPr sz="2000"/>
            </a:pPr>
            <a:r>
              <a:t>This section provides instructions for viewing email headers in various email programs, including Windows GUI clients and common web-based email providers.</a:t>
            </a:r>
          </a:p>
          <a:p>
            <a:pPr>
              <a:defRPr sz="2000"/>
            </a:pPr>
            <a:r>
              <a:t>Copy and paste headers into a text document (e.g., Notepad, vim, Nano, TextEdit) for easier reading.</a:t>
            </a:r>
          </a:p>
          <a:p>
            <a:pPr>
              <a:defRPr sz="2000"/>
            </a:pPr>
            <a:r>
              <a:t>Note: Install and familiarize yourself with multiple email programs, as users may have different ones installed.</a:t>
            </a:r>
          </a:p>
          <a:p>
            <a:pPr>
              <a:defRPr sz="2000"/>
            </a:pPr>
            <a:r>
              <a:t>Most people use web-based email accounts (e.g., Gmail, Yahoo!), so evidence of these accounts should be considered.</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Investigating E-mail Crimes and Violations</a:t>
            </a:r>
          </a:p>
        </p:txBody>
      </p:sp>
      <p:sp>
        <p:nvSpPr>
          <p:cNvPr id="3" name="Subtitle 2"/>
          <p:cNvSpPr>
            <a:spLocks noGrp="1"/>
          </p:cNvSpPr>
          <p:nvPr>
            <p:ph type="subTitle" idx="1"/>
          </p:nvPr>
        </p:nvSpPr>
        <p:spPr/>
        <p:txBody>
          <a:bodyPr/>
          <a:lstStyle/>
          <a:p>
            <a:r>
              <a:t>Viewing E-mail Headers</a:t>
            </a:r>
          </a:p>
        </p:txBody>
      </p:sp>
      <p:sp>
        <p:nvSpPr>
          <p:cNvPr id="4" name="Content Placeholder 3"/>
          <p:cNvSpPr>
            <a:spLocks noGrp="1"/>
          </p:cNvSpPr>
          <p:nvPr>
            <p:ph idx="10" sz="quarter"/>
          </p:nvPr>
        </p:nvSpPr>
        <p:spPr/>
        <p:txBody>
          <a:bodyPr>
            <a:normAutofit/>
          </a:bodyPr>
          <a:lstStyle/>
          <a:p>
            <a:pPr>
              <a:defRPr sz="2200"/>
            </a:pPr>
            <a:r>
              <a:t>Start Outlook and select the message copied in the previous section.</a:t>
            </a:r>
          </a:p>
          <a:p>
            <a:pPr>
              <a:defRPr sz="2200"/>
            </a:pPr>
            <a:r>
              <a:t>Double-click the message, then click File &gt; Properties to access the Internet headers.</a:t>
            </a:r>
          </a:p>
          <a:p>
            <a:pPr>
              <a:defRPr sz="2200"/>
            </a:pPr>
            <a:r>
              <a:t>Copy the header text (Ctrl+C) and paste it into Notepad (Ctrl+V).</a:t>
            </a:r>
          </a:p>
          <a:p>
            <a:pPr>
              <a:defRPr sz="2200"/>
            </a:pPr>
            <a:r>
              <a:t>Save the document as 'Outlook header.txt' in your work folder.</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Investigating E-mail Crimes and Violations</a:t>
            </a:r>
          </a:p>
        </p:txBody>
      </p:sp>
      <p:sp>
        <p:nvSpPr>
          <p:cNvPr id="3" name="Subtitle 2"/>
          <p:cNvSpPr>
            <a:spLocks noGrp="1"/>
          </p:cNvSpPr>
          <p:nvPr>
            <p:ph type="subTitle" idx="1"/>
          </p:nvPr>
        </p:nvSpPr>
        <p:spPr/>
        <p:txBody>
          <a:bodyPr/>
          <a:lstStyle/>
          <a:p>
            <a:r>
              <a:t>Viewing E-mail Headers</a:t>
            </a:r>
          </a:p>
        </p:txBody>
      </p:sp>
      <p:sp>
        <p:nvSpPr>
          <p:cNvPr id="4" name="Content Placeholder 3"/>
          <p:cNvSpPr>
            <a:spLocks noGrp="1"/>
          </p:cNvSpPr>
          <p:nvPr>
            <p:ph idx="10" sz="quarter"/>
          </p:nvPr>
        </p:nvSpPr>
        <p:spPr/>
        <p:txBody>
          <a:bodyPr>
            <a:normAutofit/>
          </a:bodyPr>
          <a:lstStyle/>
          <a:p>
            <a:pPr>
              <a:defRPr sz="1800"/>
            </a:pPr>
            <a:r>
              <a:t>To view Gmail Web e-mail headers:</a:t>
            </a:r>
          </a:p>
          <a:p>
            <a:pPr>
              <a:defRPr sz="1800"/>
            </a:pPr>
            <a:r>
              <a:t>1. Start your Web browser, and log on to Gmail.</a:t>
            </a:r>
          </a:p>
          <a:p>
            <a:pPr>
              <a:defRPr sz="1800"/>
            </a:pPr>
            <a:r>
              <a:t>2. Open an e-mail, click the down arrow next to the Reply circular arrow, and click Show original.</a:t>
            </a:r>
          </a:p>
          <a:p>
            <a:pPr>
              <a:defRPr sz="1800"/>
            </a:pPr>
            <a:r>
              <a:t>3. A new tab opens in your browser that shows basic information at the top, such as the message ID, from, to, and subject line. As you scroll down, you can see the header details along with the original message and encoding. Click the Download Original link to open the “Opening original_msg.txt” dialog box. Click Open with Not,epad (default) and click Okay. Save the file in your work folder with the default name.</a:t>
            </a:r>
          </a:p>
          <a:p>
            <a:pPr>
              <a:defRPr sz="1800"/>
            </a:pPr>
            <a:r>
              <a:t>To view Yahoo! Web e-mail headers:</a:t>
            </a:r>
          </a:p>
          <a:p>
            <a:pPr>
              <a:defRPr sz="1800"/>
            </a:pPr>
            <a:r>
              <a:t>1. Log on to your Yahoo! mail account, click Inbox to view a list of incoming e-mails, and then open an e-mail.</a:t>
            </a:r>
          </a:p>
          <a:p>
            <a:pPr>
              <a:defRPr sz="1800"/>
            </a:pPr>
            <a:r>
              <a:t>2. Above the message window, click the More list arrow, and click View Raw Message (see Figure 11-3).</a:t>
            </a:r>
          </a:p>
          <a:p>
            <a:pPr>
              <a:defRPr sz="1800"/>
            </a:pPr>
            <a:r>
              <a:t>3. In the Full Header window, select all the text, press Ctrl+C to copy it, and then click OK.</a:t>
            </a:r>
          </a:p>
          <a:p>
            <a:pPr>
              <a:defRPr sz="1800"/>
            </a:pPr>
            <a:r>
              <a:t>4. Start Notepad, and then press Ctrl+V in a new document window to paste the message header text. Save the document as Yahoo Header.txt in your work folder. Log off Yahoo!, and exit your Web browser.</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Investigating E-mail Crimes and Violations</a:t>
            </a:r>
          </a:p>
        </p:txBody>
      </p:sp>
      <p:sp>
        <p:nvSpPr>
          <p:cNvPr id="3" name="Subtitle 2"/>
          <p:cNvSpPr>
            <a:spLocks noGrp="1"/>
          </p:cNvSpPr>
          <p:nvPr>
            <p:ph type="subTitle" idx="1"/>
          </p:nvPr>
        </p:nvSpPr>
        <p:spPr/>
        <p:txBody>
          <a:bodyPr/>
          <a:lstStyle/>
          <a:p>
            <a:r>
              <a:t>Viewing E-mail Headers</a:t>
            </a:r>
          </a:p>
        </p:txBody>
      </p:sp>
      <p:sp>
        <p:nvSpPr>
          <p:cNvPr id="4" name="Content Placeholder 3"/>
          <p:cNvSpPr>
            <a:spLocks noGrp="1"/>
          </p:cNvSpPr>
          <p:nvPr>
            <p:ph idx="10" sz="quarter"/>
          </p:nvPr>
        </p:nvSpPr>
        <p:spPr/>
        <p:txBody>
          <a:bodyPr>
            <a:normAutofit/>
          </a:bodyPr>
          <a:lstStyle/>
          <a:p>
            <a:pPr>
              <a:defRPr sz="2200"/>
            </a:pPr>
            <a:r>
              <a:t>E-mail programs provide similar information in message headers.</a:t>
            </a:r>
          </a:p>
          <a:p>
            <a:pPr>
              <a:defRPr sz="2200"/>
            </a:pPr>
            <a:r>
              <a:t>Methods for retrieving headers vary by program.</a:t>
            </a:r>
          </a:p>
          <a:p>
            <a:pPr>
              <a:defRPr sz="2200"/>
            </a:pPr>
            <a:r>
              <a:t>Check the program's Help files for instructions on displaying message headers.</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Investigating E-mail Crimes and Violations</a:t>
            </a:r>
          </a:p>
        </p:txBody>
      </p:sp>
      <p:sp>
        <p:nvSpPr>
          <p:cNvPr id="3" name="Subtitle 2"/>
          <p:cNvSpPr>
            <a:spLocks noGrp="1"/>
          </p:cNvSpPr>
          <p:nvPr>
            <p:ph type="subTitle" idx="1"/>
          </p:nvPr>
        </p:nvSpPr>
        <p:spPr/>
        <p:txBody>
          <a:bodyPr/>
          <a:lstStyle/>
          <a:p>
            <a:r>
              <a:t>Examining E-mail Headers</a:t>
            </a:r>
          </a:p>
        </p:txBody>
      </p:sp>
      <p:sp>
        <p:nvSpPr>
          <p:cNvPr id="4" name="Content Placeholder 3"/>
          <p:cNvSpPr>
            <a:spLocks noGrp="1"/>
          </p:cNvSpPr>
          <p:nvPr>
            <p:ph idx="10" sz="quarter"/>
          </p:nvPr>
        </p:nvSpPr>
        <p:spPr/>
        <p:txBody>
          <a:bodyPr>
            <a:normAutofit/>
          </a:bodyPr>
          <a:lstStyle/>
          <a:p>
            <a:pPr>
              <a:defRPr sz="2200"/>
            </a:pPr>
            <a:r>
              <a:t>Identify the originating domain or IP address of the email</a:t>
            </a:r>
          </a:p>
          <a:p>
            <a:pPr>
              <a:defRPr sz="2200"/>
            </a:pPr>
            <a:r>
              <a:t>Track the email's path through servers</a:t>
            </a:r>
          </a:p>
          <a:p>
            <a:pPr>
              <a:defRPr sz="2200"/>
            </a:pPr>
            <a:r>
              <a:t>Locate date and time of message sending</a:t>
            </a:r>
          </a:p>
          <a:p>
            <a:pPr>
              <a:defRPr sz="2200"/>
            </a:pPr>
            <a:r>
              <a:t>Detect filenames of attachments</a:t>
            </a:r>
          </a:p>
          <a:p>
            <a:pPr>
              <a:defRPr sz="2200"/>
            </a:pPr>
            <a:r>
              <a:t>Note unique message numbers if present</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Investigating E-mail Crimes and Violations</a:t>
            </a:r>
          </a:p>
        </p:txBody>
      </p:sp>
      <p:sp>
        <p:nvSpPr>
          <p:cNvPr id="3" name="Subtitle 2"/>
          <p:cNvSpPr>
            <a:spLocks noGrp="1"/>
          </p:cNvSpPr>
          <p:nvPr>
            <p:ph type="subTitle" idx="1"/>
          </p:nvPr>
        </p:nvSpPr>
        <p:spPr/>
        <p:txBody>
          <a:bodyPr/>
          <a:lstStyle/>
          <a:p>
            <a:r>
              <a:t>Examining E-mail Headers</a:t>
            </a:r>
          </a:p>
        </p:txBody>
      </p:sp>
      <p:sp>
        <p:nvSpPr>
          <p:cNvPr id="4" name="Content Placeholder 3"/>
          <p:cNvSpPr>
            <a:spLocks noGrp="1"/>
          </p:cNvSpPr>
          <p:nvPr>
            <p:ph idx="10" sz="quarter"/>
          </p:nvPr>
        </p:nvSpPr>
        <p:spPr/>
        <p:txBody>
          <a:bodyPr>
            <a:normAutofit/>
          </a:bodyPr>
          <a:lstStyle/>
          <a:p>
            <a:pPr>
              <a:defRPr sz="2000"/>
            </a:pPr>
            <a:r>
              <a:t>Key information to identify in e-mail headers:</a:t>
            </a:r>
          </a:p>
          <a:p>
            <a:pPr>
              <a:defRPr sz="2000"/>
            </a:pPr>
            <a:r>
              <a:t>  - Originating domain or IP address</a:t>
            </a:r>
          </a:p>
          <a:p>
            <a:pPr>
              <a:defRPr sz="2000"/>
            </a:pPr>
            <a:r>
              <a:t>  - Date and time of message sent</a:t>
            </a:r>
          </a:p>
          <a:p>
            <a:pPr>
              <a:defRPr sz="2000"/>
            </a:pPr>
            <a:r>
              <a:t>  - Attachment filenames (if present)</a:t>
            </a:r>
          </a:p>
          <a:p>
            <a:pPr>
              <a:defRPr sz="2000"/>
            </a:pPr>
            <a:r>
              <a:t>  - Unique message number (if available)</a:t>
            </a:r>
          </a:p>
          <a:p>
            <a:pPr>
              <a:defRPr sz="2000"/>
            </a:pPr>
            <a:r>
              <a:t>Analyzing header structure:</a:t>
            </a:r>
          </a:p>
          <a:p>
            <a:pPr>
              <a:defRPr sz="2000"/>
            </a:pPr>
            <a:r>
              <a:t>  - Server paths (lines 1-6 in Figure 11-4)</a:t>
            </a:r>
          </a:p>
          <a:p>
            <a:pPr>
              <a:defRPr sz="2000"/>
            </a:pPr>
            <a:r>
              <a:t>  - DKIM-Signature line (DomainKeys Identified Mail verification)</a:t>
            </a:r>
          </a:p>
          <a:p>
            <a:pPr>
              <a:defRPr sz="2000"/>
            </a:pPr>
            <a:r>
              <a:t>  - From, To, Subject, and Date fields</a:t>
            </a:r>
          </a:p>
          <a:p>
            <a:pPr>
              <a:defRPr sz="2000"/>
            </a:pPr>
            <a:r>
              <a:t>Attachment investigation notes:</a:t>
            </a:r>
          </a:p>
          <a:p>
            <a:pPr>
              <a:defRPr sz="2000"/>
            </a:pPr>
            <a:r>
              <a:t>  - If attachment exists, investigate as evidence</a:t>
            </a:r>
          </a:p>
          <a:p>
            <a:pPr>
              <a:defRPr sz="2000"/>
            </a:pPr>
            <a:r>
              <a:t>  - On victim's device: attachment may still be present</a:t>
            </a:r>
          </a:p>
          <a:p>
            <a:pPr>
              <a:defRPr sz="2000"/>
            </a:pPr>
            <a:r>
              <a:t>  - On suspect's device: search forensic image for file</a:t>
            </a:r>
          </a:p>
          <a:p>
            <a:pPr>
              <a:defRPr sz="2000"/>
            </a:pPr>
            <a:r>
              <a:t>  - Unfamiliar file extensions (e.g., .mdf): research file type</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Investigating E-mail Crimes and Violations</a:t>
            </a:r>
          </a:p>
        </p:txBody>
      </p:sp>
      <p:sp>
        <p:nvSpPr>
          <p:cNvPr id="3" name="Subtitle 2"/>
          <p:cNvSpPr>
            <a:spLocks noGrp="1"/>
          </p:cNvSpPr>
          <p:nvPr>
            <p:ph type="subTitle" idx="1"/>
          </p:nvPr>
        </p:nvSpPr>
        <p:spPr/>
        <p:txBody>
          <a:bodyPr/>
          <a:lstStyle/>
          <a:p>
            <a:r>
              <a:t>Examining Additional E-mail Files</a:t>
            </a:r>
          </a:p>
        </p:txBody>
      </p:sp>
      <p:sp>
        <p:nvSpPr>
          <p:cNvPr id="4" name="Content Placeholder 3"/>
          <p:cNvSpPr>
            <a:spLocks noGrp="1"/>
          </p:cNvSpPr>
          <p:nvPr>
            <p:ph idx="10" sz="quarter"/>
          </p:nvPr>
        </p:nvSpPr>
        <p:spPr/>
        <p:txBody>
          <a:bodyPr>
            <a:normAutofit/>
          </a:bodyPr>
          <a:lstStyle/>
          <a:p>
            <a:pPr>
              <a:defRPr sz="1800"/>
            </a:pPr>
            <a:r>
              <a:t>E-mail programs store messages on the client computer or server, depending on client and server settings.</a:t>
            </a:r>
          </a:p>
          <a:p>
            <a:pPr>
              <a:defRPr sz="1800"/>
            </a:pPr>
            <a:r>
              <a:t>Client-side storage options include .pst (saved e-mail) and .ost (offline files) files.</a:t>
            </a:r>
          </a:p>
          <a:p>
            <a:pPr>
              <a:defRPr sz="1800"/>
            </a:pPr>
            <a:r>
              <a:t>Users can access e-mail offline using .pst or .ost files when disconnected from the server.</a:t>
            </a:r>
          </a:p>
          <a:p>
            <a:pPr>
              <a:defRPr sz="1800"/>
            </a:pPr>
            <a:r>
              <a:t>In cloud-hosted Exchange environments, .ost files are typically stored locally, while .pst files reside on the server.</a:t>
            </a:r>
          </a:p>
          <a:p>
            <a:pPr>
              <a:defRPr sz="1800"/>
            </a:pPr>
            <a:r>
              <a:t>Access to .pst files may require contacting the network administrator.</a:t>
            </a:r>
          </a:p>
          <a:p>
            <a:pPr>
              <a:defRPr sz="1800"/>
            </a:pPr>
            <a:r>
              <a:t>Web-based e-mail stores messages as Web pages in browser cache folders.</a:t>
            </a:r>
          </a:p>
          <a:p>
            <a:pPr>
              <a:defRPr sz="1800"/>
            </a:pPr>
            <a:r>
              <a:t>Instant messaging (IM) services like Yahoo! Messenger and Google Talk save chat content in proprietary or nonproprietary formats.</a:t>
            </a:r>
          </a:p>
          <a:p>
            <a:pPr>
              <a:defRPr sz="1800"/>
            </a:pPr>
            <a:r>
              <a:t>IM files are often stored in distinct folders, such as Users\username\AppData or Program Files.</a:t>
            </a:r>
          </a:p>
          <a:p>
            <a:pPr>
              <a:defRPr sz="1800"/>
            </a:pPr>
            <a:r>
              <a:t>Some IM programs require changing default settings to save chat content; message fragments may be found in Pagefile.sys.</a:t>
            </a:r>
          </a:p>
          <a:p>
            <a:pPr>
              <a:defRPr sz="1800"/>
            </a:pPr>
            <a:r>
              <a:t>Windows Messenger stored messages in RTF format (readable by word processors), though it is no longer supported by Microsoft.</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Investigating E-mail Crimes and Violations</a:t>
            </a:r>
          </a:p>
        </p:txBody>
      </p:sp>
      <p:sp>
        <p:nvSpPr>
          <p:cNvPr id="3" name="Subtitle 2"/>
          <p:cNvSpPr>
            <a:spLocks noGrp="1"/>
          </p:cNvSpPr>
          <p:nvPr>
            <p:ph type="subTitle" idx="1"/>
          </p:nvPr>
        </p:nvSpPr>
        <p:spPr/>
        <p:txBody>
          <a:bodyPr/>
          <a:lstStyle/>
          <a:p>
            <a:r>
              <a:t>Tracing an E-mail Message</a:t>
            </a:r>
          </a:p>
        </p:txBody>
      </p:sp>
      <p:sp>
        <p:nvSpPr>
          <p:cNvPr id="4" name="Content Placeholder 3"/>
          <p:cNvSpPr>
            <a:spLocks noGrp="1"/>
          </p:cNvSpPr>
          <p:nvPr>
            <p:ph idx="10" sz="quarter"/>
          </p:nvPr>
        </p:nvSpPr>
        <p:spPr/>
        <p:txBody>
          <a:bodyPr>
            <a:normAutofit/>
          </a:bodyPr>
          <a:lstStyle/>
          <a:p>
            <a:pPr>
              <a:defRPr sz="2000"/>
            </a:pPr>
            <a:r>
              <a:t>Tracing an email message involves determining its origin by examining the email header using Internet tools.</a:t>
            </a:r>
          </a:p>
          <a:p>
            <a:pPr>
              <a:defRPr sz="2000"/>
            </a:pPr>
            <a:r>
              <a:t>Key tools include:</a:t>
            </a:r>
          </a:p>
          <a:p>
            <a:pPr>
              <a:defRPr sz="2000"/>
            </a:pPr>
            <a:r>
              <a:t>www.arin.net</a:t>
            </a:r>
          </a:p>
          <a:p>
            <a:pPr lvl="1">
              <a:defRPr sz="2000"/>
            </a:pPr>
            <a:r>
              <a:t>Maps IP addresses to domain names</a:t>
            </a:r>
          </a:p>
          <a:p>
            <a:pPr lvl="1">
              <a:defRPr sz="2000"/>
            </a:pPr>
            <a:r>
              <a:t>Identifies domain's point of contact</a:t>
            </a:r>
          </a:p>
          <a:p>
            <a:pPr>
              <a:defRPr sz="2000"/>
            </a:pPr>
            <a:r>
              <a:t>www.internic.com</a:t>
            </a:r>
          </a:p>
          <a:p>
            <a:pPr lvl="1">
              <a:defRPr sz="2000"/>
            </a:pPr>
            <a:r>
              <a:t>Used to find domain's IP address</a:t>
            </a:r>
          </a:p>
          <a:p>
            <a:pPr lvl="1">
              <a:defRPr sz="2000"/>
            </a:pPr>
            <a:r>
              <a:t>Identifies domain's point of contact</a:t>
            </a:r>
          </a:p>
          <a:p>
            <a:pPr>
              <a:defRPr sz="2000"/>
            </a:pPr>
            <a:r>
              <a:t>www.google.com</a:t>
            </a:r>
          </a:p>
          <a:p>
            <a:pPr lvl="1">
              <a:defRPr sz="2000"/>
            </a:pPr>
            <a:r>
              <a:t>Search engine for additional information</a:t>
            </a:r>
          </a:p>
          <a:p>
            <a:pPr lvl="1">
              <a:defRPr sz="2000"/>
            </a:pPr>
            <a:r>
              <a:t>Helps find discussion board postings</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Investigating E-mail Crimes and Violations</a:t>
            </a:r>
          </a:p>
        </p:txBody>
      </p:sp>
      <p:sp>
        <p:nvSpPr>
          <p:cNvPr id="3" name="Content Placeholder 2"/>
          <p:cNvSpPr>
            <a:spLocks noGrp="1"/>
          </p:cNvSpPr>
          <p:nvPr>
            <p:ph idx="10" sz="quarter"/>
          </p:nvPr>
        </p:nvSpPr>
        <p:spPr/>
        <p:txBody>
          <a:bodyPr>
            <a:normAutofit/>
          </a:bodyPr>
          <a:lstStyle/>
          <a:p/>
          <a:p>
            <a:pPr>
              <a:defRPr b="1"/>
            </a:pPr>
            <a:r>
              <a:t>Which of the following is a key consideration when investigating e-mail crimes and violations?</a:t>
            </a:r>
          </a:p>
          <a:p>
            <a:pPr lvl="1"/>
            <a:r>
              <a:t>A) The sender's preferred method of communication</a:t>
            </a:r>
          </a:p>
          <a:p>
            <a:pPr lvl="1"/>
            <a:r>
              <a:t>B) The jurisdiction where the e-mail originated</a:t>
            </a:r>
          </a:p>
          <a:p>
            <a:pPr lvl="1"/>
            <a:r>
              <a:t>C) The recipient's email provider</a:t>
            </a:r>
          </a:p>
          <a:p>
            <a:pPr lvl="1"/>
            <a:r>
              <a:t>D) The time zone of the e-mail exchange</a:t>
            </a:r>
          </a:p>
        </p:txBody>
      </p:sp>
      <p:sp>
        <p:nvSpPr>
          <p:cNvPr id="4" name="Text Placeholder 3"/>
          <p:cNvSpPr>
            <a:spLocks noGrp="1"/>
          </p:cNvSpPr>
          <p:nvPr>
            <p:ph type="body" idx="11" sz="quarter"/>
          </p:nvPr>
        </p:nvSpPr>
        <p:spPr/>
        <p:txBody>
          <a:bodyPr/>
          <a:lstStyle/>
          <a:p/>
          <a:p>
            <a:r>
              <a:t> Answer: B - The jurisdiction where the e-mail originated is crucial because laws like the Electronic Communications Privacy Act (ECPA) and Stored Communications Act (SCA) apply differently depending on the location, affecting how investigations are conducted and what constitutes a crime.</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Today's Agenda</a:t>
            </a:r>
          </a:p>
        </p:txBody>
      </p:sp>
      <p:sp>
        <p:nvSpPr>
          <p:cNvPr id="3" name="Content Placeholder 2"/>
          <p:cNvSpPr>
            <a:spLocks noGrp="1"/>
          </p:cNvSpPr>
          <p:nvPr>
            <p:ph idx="10" sz="quarter"/>
          </p:nvPr>
        </p:nvSpPr>
        <p:spPr/>
        <p:txBody>
          <a:bodyPr>
            <a:normAutofit/>
          </a:bodyPr>
          <a:lstStyle/>
          <a:p>
            <a:pPr/>
            <a:r>
              <a:t>Exploring the Role of E-mail in Investigations</a:t>
            </a:r>
          </a:p>
          <a:p>
            <a:pPr/>
            <a:r>
              <a:t>Exploring the Roles of the Client and Server in E-mail</a:t>
            </a:r>
          </a:p>
          <a:p>
            <a:pPr/>
            <a:r>
              <a:t>Investigating E-mail Crimes and Violations</a:t>
            </a:r>
          </a:p>
          <a:p>
            <a:pPr/>
            <a:r>
              <a:t>Understanding E-mail Servers</a:t>
            </a:r>
          </a:p>
          <a:p>
            <a:pPr/>
            <a:r>
              <a:t>Using Specialized E-mail Forensics Tools</a:t>
            </a:r>
          </a:p>
          <a:p>
            <a:pPr/>
            <a:r>
              <a:t>Applying Digital Forensics Methods to Social Media Communications</a:t>
            </a: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Understanding E-mail Servers</a:t>
            </a:r>
          </a:p>
        </p:txBody>
      </p:sp>
      <p:sp>
        <p:nvSpPr>
          <p:cNvPr id="3" name="Content Placeholder 2"/>
          <p:cNvSpPr>
            <a:spLocks noGrp="1"/>
          </p:cNvSpPr>
          <p:nvPr>
            <p:ph idx="10" sz="quarter"/>
          </p:nvPr>
        </p:nvSpPr>
        <p:spPr/>
        <p:txBody>
          <a:bodyPr>
            <a:normAutofit/>
          </a:bodyPr>
          <a:lstStyle/>
          <a:p>
            <a:pPr>
              <a:defRPr sz="2000"/>
            </a:pPr>
            <a:r>
              <a:t>An e-mail server uses software and protocols to manage email services and maintain logs for investigations.</a:t>
            </a:r>
          </a:p>
          <a:p>
            <a:pPr>
              <a:defRPr sz="2000"/>
            </a:pPr>
            <a:r>
              <a:t>Digital forensics investigators focus on retrieving email information rather than mastering server-specific details.</a:t>
            </a:r>
          </a:p>
          <a:p>
            <a:pPr>
              <a:defRPr sz="2000"/>
            </a:pPr>
            <a:r>
              <a:t>Collaboration with network/e-mail administrators is crucial for accessing data and identifying new investigative methods.</a:t>
            </a:r>
          </a:p>
          <a:p>
            <a:pPr>
              <a:defRPr sz="2000"/>
            </a:pPr>
            <a:r>
              <a:t>Forensic tools and internet research can be used if direct administrator access is unavailable.</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Understanding E-mail Servers</a:t>
            </a:r>
          </a:p>
        </p:txBody>
      </p:sp>
      <p:sp>
        <p:nvSpPr>
          <p:cNvPr id="3" name="Content Placeholder 2"/>
          <p:cNvSpPr>
            <a:spLocks noGrp="1"/>
          </p:cNvSpPr>
          <p:nvPr>
            <p:ph idx="10" sz="quarter"/>
          </p:nvPr>
        </p:nvSpPr>
        <p:spPr/>
        <p:txBody>
          <a:bodyPr>
            <a:normAutofit/>
          </a:bodyPr>
          <a:lstStyle/>
          <a:p>
            <a:pPr>
              <a:defRPr sz="1800"/>
            </a:pPr>
            <a:r>
              <a:t>E-mail servers maintain logs of processed emails, which are crucial for investigations.</a:t>
            </a:r>
          </a:p>
          <a:p>
            <a:pPr>
              <a:defRPr sz="1800"/>
            </a:pPr>
            <a:r>
              <a:t>Logging can be default or configured; some servers use circular logging (log rotation) to save space.</a:t>
            </a:r>
          </a:p>
          <a:p>
            <a:pPr>
              <a:defRPr sz="1800"/>
            </a:pPr>
            <a:r>
              <a:t>Circular logging overwrites logs when size/time limits are reached, making recovery impossible without backups.</a:t>
            </a:r>
          </a:p>
          <a:p>
            <a:pPr>
              <a:defRPr sz="1800"/>
            </a:pPr>
            <a:r>
              <a:t>Log files typically include: sender IP, timestamps, client access times, email content, and system info.</a:t>
            </a:r>
          </a:p>
          <a:p>
            <a:pPr>
              <a:defRPr sz="1800"/>
            </a:pPr>
            <a:r>
              <a:t>Logs are plain text and can be viewed with basic editors like Notepad or vim.</a:t>
            </a:r>
          </a:p>
          <a:p>
            <a:pPr>
              <a:defRPr sz="1800"/>
            </a:pPr>
            <a:r>
              <a:t>Continuous logging is common, with logs categorized by date/time, email size, IP address, etc.</a:t>
            </a:r>
          </a:p>
          <a:p>
            <a:pPr>
              <a:defRPr sz="1800"/>
            </a:pPr>
            <a:r>
              <a:t>Email logs help filter/sort data when investigating with timestamps and IP addresses.</a:t>
            </a:r>
          </a:p>
          <a:p>
            <a:pPr>
              <a:defRPr sz="1800"/>
            </a:pPr>
            <a:r>
              <a:t>Email providers may retain logs for up to 30 days, but this varies; critical data might be lost if not backed up.</a:t>
            </a:r>
          </a:p>
          <a:p>
            <a:pPr>
              <a:defRPr sz="1800"/>
            </a:pPr>
            <a:r>
              <a:t>Deleted emails may still exist on servers until backups are performed, allowing recovery without full server restoration.</a:t>
            </a:r>
          </a:p>
          <a:p>
            <a:pPr>
              <a:defRPr sz="1800"/>
            </a:pPr>
            <a:r>
              <a:t>Email servers delay overwriting disk space until backups are complete, similar to file deletion on hard drives.</a:t>
            </a: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Understanding E-mail Servers</a:t>
            </a:r>
          </a:p>
        </p:txBody>
      </p:sp>
      <p:sp>
        <p:nvSpPr>
          <p:cNvPr id="3" name="Subtitle 2"/>
          <p:cNvSpPr>
            <a:spLocks noGrp="1"/>
          </p:cNvSpPr>
          <p:nvPr>
            <p:ph type="subTitle" idx="1"/>
          </p:nvPr>
        </p:nvSpPr>
        <p:spPr/>
        <p:txBody>
          <a:bodyPr/>
          <a:lstStyle/>
          <a:p>
            <a:r>
              <a:t>Examining UNIX E-mail Server Logs</a:t>
            </a:r>
          </a:p>
        </p:txBody>
      </p:sp>
      <p:sp>
        <p:nvSpPr>
          <p:cNvPr id="4" name="Content Placeholder 3"/>
          <p:cNvSpPr>
            <a:spLocks noGrp="1"/>
          </p:cNvSpPr>
          <p:nvPr>
            <p:ph idx="10" sz="quarter"/>
          </p:nvPr>
        </p:nvSpPr>
        <p:spPr/>
        <p:txBody>
          <a:bodyPr>
            <a:normAutofit/>
          </a:bodyPr>
          <a:lstStyle/>
          <a:p>
            <a:pPr>
              <a:defRPr sz="2000"/>
            </a:pPr>
            <a:r>
              <a:t>UNIX e-mail servers like Postfix and Sendmail generate log files for monitoring and troubleshooting.</a:t>
            </a:r>
          </a:p>
          <a:p>
            <a:pPr>
              <a:defRPr sz="2000"/>
            </a:pPr>
            <a:r>
              <a:t>Sendmail (default on FreeBSD/centOS) uses /etc/mail/sendmail.cf to configure email handling and log locations.</a:t>
            </a:r>
          </a:p>
          <a:p>
            <a:pPr>
              <a:defRPr sz="2000"/>
            </a:pPr>
            <a:r>
              <a:t>Postfix uses /etc/postfix/main.cf and master.cf for configuration, with emails stored in /var/spool/postfix.</a:t>
            </a:r>
          </a:p>
          <a:p>
            <a:pPr>
              <a:defRPr sz="2000"/>
            </a:pPr>
            <a:r>
              <a:t>Sendmail logs email events in /var/log/maillog, which includes SMTP, POP3, and IMAP4 activities.</a:t>
            </a:r>
          </a:p>
          <a:p>
            <a:pPr>
              <a:defRPr sz="2000"/>
            </a:pPr>
            <a:r>
              <a:t>Log files typically reside in /var/log, but locations may vary based on server configuration.</a:t>
            </a:r>
          </a:p>
          <a:p>
            <a:pPr>
              <a:defRPr sz="2000"/>
            </a:pPr>
            <a:r>
              <a:t>Use 'find' or 'locate' commands to locate logs if they are not in standard directories.</a:t>
            </a:r>
          </a:p>
          <a:p>
            <a:pPr>
              <a:defRPr sz="2000"/>
            </a:pPr>
            <a:r>
              <a:t>UNIX systems may store emails on servers or clients, with client storage in /home/username/mail.</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Understanding E-mail Servers</a:t>
            </a:r>
          </a:p>
        </p:txBody>
      </p:sp>
      <p:sp>
        <p:nvSpPr>
          <p:cNvPr id="3" name="Subtitle 2"/>
          <p:cNvSpPr>
            <a:spLocks noGrp="1"/>
          </p:cNvSpPr>
          <p:nvPr>
            <p:ph type="subTitle" idx="1"/>
          </p:nvPr>
        </p:nvSpPr>
        <p:spPr/>
        <p:txBody>
          <a:bodyPr/>
          <a:lstStyle/>
          <a:p>
            <a:r>
              <a:t>Examining Microsoft E-mail Server Logs</a:t>
            </a:r>
          </a:p>
        </p:txBody>
      </p:sp>
      <p:sp>
        <p:nvSpPr>
          <p:cNvPr id="4" name="Content Placeholder 3"/>
          <p:cNvSpPr>
            <a:spLocks noGrp="1"/>
          </p:cNvSpPr>
          <p:nvPr>
            <p:ph idx="10" sz="quarter"/>
          </p:nvPr>
        </p:nvSpPr>
        <p:spPr/>
        <p:txBody>
          <a:bodyPr>
            <a:normAutofit/>
          </a:bodyPr>
          <a:lstStyle/>
          <a:p>
            <a:pPr>
              <a:defRPr sz="2000"/>
            </a:pPr>
            <a:r>
              <a:t>Exchange Server (Microsoft e-mail server) uses an Exchange database based on Microsoft Extensible Storage Engine (ESE).</a:t>
            </a:r>
          </a:p>
          <a:p>
            <a:pPr>
              <a:defRPr sz="2000"/>
            </a:pPr>
            <a:r>
              <a:t>Key files for investigation: .edb database files, checkpoint files, and temporary files (.tmp).</a:t>
            </a:r>
          </a:p>
          <a:p>
            <a:pPr>
              <a:defRPr sz="2000"/>
            </a:pPr>
            <a:r>
              <a:t>.edb files store messages formatted with MAPI (Messaging Application Programming Interface) for interoperability between e-mail applications.</a:t>
            </a:r>
          </a:p>
          <a:p>
            <a:pPr>
              <a:defRPr sz="2000"/>
            </a:pPr>
            <a:r>
              <a:t>Transaction logs record changes to data (transactions) to prevent data loss during recovery from disasters (e.g., power failures).</a:t>
            </a:r>
          </a:p>
          <a:p>
            <a:pPr>
              <a:defRPr sz="2000"/>
            </a:pPr>
            <a:r>
              <a:t>Checkpoint files mark the last point the database was written to disk, ensuring data recovery from the most recent backup.</a:t>
            </a:r>
          </a:p>
          <a:p>
            <a:pPr>
              <a:defRPr sz="2000"/>
            </a:pPr>
            <a:r>
              <a:t>.tmp files are created to prevent data loss during binary-to-text conversion processes.</a:t>
            </a: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Understanding E-mail Servers</a:t>
            </a:r>
          </a:p>
        </p:txBody>
      </p:sp>
      <p:sp>
        <p:nvSpPr>
          <p:cNvPr id="3" name="Content Placeholder 2"/>
          <p:cNvSpPr>
            <a:spLocks noGrp="1"/>
          </p:cNvSpPr>
          <p:nvPr>
            <p:ph idx="10" sz="quarter"/>
          </p:nvPr>
        </p:nvSpPr>
        <p:spPr/>
        <p:txBody>
          <a:bodyPr>
            <a:normAutofit/>
          </a:bodyPr>
          <a:lstStyle/>
          <a:p/>
          <a:p>
            <a:pPr>
              <a:defRPr b="1"/>
            </a:pPr>
            <a:r>
              <a:t>Which of the following best describes how e-mail servers typically handle deleted messages?</a:t>
            </a:r>
          </a:p>
          <a:p>
            <a:pPr lvl="1"/>
            <a:r>
              <a:t>A) They are immediately and permanently erased from the server.</a:t>
            </a:r>
          </a:p>
          <a:p>
            <a:pPr lvl="1"/>
            <a:r>
              <a:t>B) They are moved to a secure, encrypted archive for long-term storage.</a:t>
            </a:r>
          </a:p>
          <a:p>
            <a:pPr lvl="1"/>
            <a:r>
              <a:t>C) They are marked for deletion but may still be recoverable until overwritten.</a:t>
            </a:r>
          </a:p>
          <a:p>
            <a:pPr lvl="1"/>
            <a:r>
              <a:t>D) They are automatically backed up to cloud storage for indefinite retention.</a:t>
            </a:r>
          </a:p>
        </p:txBody>
      </p:sp>
      <p:sp>
        <p:nvSpPr>
          <p:cNvPr id="4" name="Text Placeholder 3"/>
          <p:cNvSpPr>
            <a:spLocks noGrp="1"/>
          </p:cNvSpPr>
          <p:nvPr>
            <p:ph type="body" idx="11" sz="quarter"/>
          </p:nvPr>
        </p:nvSpPr>
        <p:spPr/>
        <p:txBody>
          <a:bodyPr/>
          <a:lstStyle/>
          <a:p/>
          <a:p>
            <a:r>
              <a:t> Answer: C - E-mail servers typically mark deleted messages for deletion but do not immediately erase them. They remain recoverable until the disk space they occupy is overwritten by new data, similar to file deletion on a hard drive.</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Using Specialized E-mail Forensics Tools</a:t>
            </a:r>
          </a:p>
        </p:txBody>
      </p:sp>
      <p:sp>
        <p:nvSpPr>
          <p:cNvPr id="3" name="Content Placeholder 2"/>
          <p:cNvSpPr>
            <a:spLocks noGrp="1"/>
          </p:cNvSpPr>
          <p:nvPr>
            <p:ph idx="10" sz="quarter"/>
          </p:nvPr>
        </p:nvSpPr>
        <p:spPr/>
        <p:txBody>
          <a:bodyPr>
            <a:normAutofit/>
          </a:bodyPr>
          <a:lstStyle/>
          <a:p>
            <a:pPr>
              <a:defRPr sz="2000"/>
            </a:pPr>
            <a:r>
              <a:t>DataNumen for Outlook and Outlook Express</a:t>
            </a:r>
          </a:p>
          <a:p>
            <a:pPr>
              <a:defRPr sz="2000"/>
            </a:pPr>
            <a:r>
              <a:t>FINALeMAIL for Outlook Express and Eudora</a:t>
            </a:r>
          </a:p>
          <a:p>
            <a:pPr>
              <a:defRPr sz="2000"/>
            </a:pPr>
            <a:r>
              <a:t>Sawmill-Novell GroupWise for log analysis</a:t>
            </a:r>
          </a:p>
          <a:p>
            <a:pPr>
              <a:defRPr sz="2000"/>
            </a:pPr>
            <a:r>
              <a:t>MailXaminer for multiple e-mail formats and large data sets</a:t>
            </a:r>
          </a:p>
          <a:p>
            <a:pPr>
              <a:defRPr sz="2000"/>
            </a:pPr>
            <a:r>
              <a:t>Fookes Aid4Mail and MailBag Assistant for Outlook, Thunderbird, and Eudora</a:t>
            </a:r>
          </a:p>
          <a:p>
            <a:pPr>
              <a:defRPr sz="2000"/>
            </a:pPr>
            <a:r>
              <a:t>Paraben E-Mail Examiner for multiple e-mail formats</a:t>
            </a:r>
          </a:p>
          <a:p>
            <a:pPr>
              <a:defRPr sz="2000"/>
            </a:pPr>
            <a:r>
              <a:t>AccessData FTK for Outlook and Outlook Express</a:t>
            </a:r>
          </a:p>
          <a:p>
            <a:pPr>
              <a:defRPr sz="2000"/>
            </a:pPr>
            <a:r>
              <a:t>Ontrack EasyRecovery EmailRepair for Outlook and Outlook Express</a:t>
            </a:r>
          </a:p>
          <a:p>
            <a:pPr>
              <a:defRPr sz="2000"/>
            </a:pPr>
            <a:r>
              <a:t>R-Tools R-Mail for Outlook and Outlook Express</a:t>
            </a:r>
          </a:p>
          <a:p>
            <a:pPr>
              <a:defRPr sz="2000"/>
            </a:pPr>
            <a:r>
              <a:t>OfficeRecovery’s MailRecovery for multiple e-mail platforms</a:t>
            </a:r>
          </a:p>
          <a:p>
            <a:pPr>
              <a:defRPr sz="2000"/>
            </a:pPr>
            <a:r>
              <a:t>MXToolBox for decoding e-mail headers</a:t>
            </a:r>
          </a:p>
          <a:p>
            <a:pPr>
              <a:defRPr sz="2000"/>
            </a:pPr>
            <a:r>
              <a:t>FreeViewer with free tools for various e-mail clients</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Using Specialized E-mail Forensics Tools</a:t>
            </a:r>
          </a:p>
        </p:txBody>
      </p:sp>
      <p:sp>
        <p:nvSpPr>
          <p:cNvPr id="3" name="Content Placeholder 2"/>
          <p:cNvSpPr>
            <a:spLocks noGrp="1"/>
          </p:cNvSpPr>
          <p:nvPr>
            <p:ph idx="10" sz="quarter"/>
          </p:nvPr>
        </p:nvSpPr>
        <p:spPr/>
        <p:txBody>
          <a:bodyPr>
            <a:normAutofit/>
          </a:bodyPr>
          <a:lstStyle/>
          <a:p>
            <a:pPr>
              <a:defRPr sz="1600"/>
            </a:pPr>
            <a:r>
              <a:t>DataNumen for Outlook and Outlook Express (www.datanumen.com/products.htm)</a:t>
            </a:r>
          </a:p>
          <a:p>
            <a:pPr>
              <a:defRPr sz="1600"/>
            </a:pPr>
            <a:r>
              <a:t>FINALeMAIL for Outlook Express and Eudora (http://finalemail-1-2.en.softonic.com)</a:t>
            </a:r>
          </a:p>
          <a:p>
            <a:pPr>
              <a:defRPr sz="1600"/>
            </a:pPr>
            <a:r>
              <a:t>Sawmill-Novell GroupWise for log analysis (www.sawmill.net/formats/groupwise_post_office_agent.html)</a:t>
            </a:r>
          </a:p>
          <a:p>
            <a:pPr>
              <a:defRPr sz="1600"/>
            </a:pPr>
            <a:r>
              <a:t>MailXaminer for multiple e-mail formats and large data sets (www.mailxaminer.com/)</a:t>
            </a:r>
          </a:p>
          <a:p>
            <a:pPr>
              <a:defRPr sz="1600"/>
            </a:pPr>
            <a:r>
              <a:t>Fookes Aid4Mail and MailBag Assistant for Outlook, Thunderbird, and Eudora (www.fookes.com)</a:t>
            </a:r>
          </a:p>
          <a:p>
            <a:pPr>
              <a:defRPr sz="1600"/>
            </a:pPr>
            <a:r>
              <a:t>Paraben E-Mail Examiner, configured to recover several e-mail formats (www.paraben.com/products/e3-emx)</a:t>
            </a:r>
          </a:p>
          <a:p>
            <a:pPr>
              <a:defRPr sz="1600"/>
            </a:pPr>
            <a:r>
              <a:t>AccessData FTK for Outlook and Outlook Express (www.accessdata.com)</a:t>
            </a:r>
          </a:p>
          <a:p>
            <a:pPr>
              <a:defRPr sz="1600"/>
            </a:pPr>
            <a:r>
              <a:t>Ontrack EasyRecovery EmailRepair for Outlook and Outlook Express (www.ontrackdatarecovery.ie/data-recovery/email-recovery/)</a:t>
            </a:r>
          </a:p>
          <a:p>
            <a:pPr>
              <a:defRPr sz="1600"/>
            </a:pPr>
            <a:r>
              <a:t>R-Tools R-Mail for Outlook and Outlook Express (www.r-tt.com/outlook_mail_recovery/)</a:t>
            </a:r>
          </a:p>
          <a:p>
            <a:pPr>
              <a:defRPr sz="1600"/>
            </a:pPr>
            <a:r>
              <a:t>OfficeRecovery’s MailRecovery for Outlook, Outlook Express, Exchange, Exchange Server, and IBM Notes (www.officerecovery.com)</a:t>
            </a:r>
          </a:p>
          <a:p>
            <a:pPr>
              <a:defRPr sz="1600"/>
            </a:pPr>
            <a:r>
              <a:t>MXToolBox for decoding e-mail headers (https://mxtoolbox.com/EmailHeaders.aspx)</a:t>
            </a:r>
          </a:p>
          <a:p>
            <a:pPr>
              <a:defRPr sz="1600"/>
            </a:pPr>
            <a:r>
              <a:t>FreeViewer with free tools for Outlook, Windows Live Mail, Thunderbird, and other servers (www.freeviewer.org/email-forensics/free-tools.html)</a:t>
            </a: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Using Specialized E-mail Forensics Tools</a:t>
            </a:r>
          </a:p>
        </p:txBody>
      </p:sp>
      <p:sp>
        <p:nvSpPr>
          <p:cNvPr id="3" name="Subtitle 2"/>
          <p:cNvSpPr>
            <a:spLocks noGrp="1"/>
          </p:cNvSpPr>
          <p:nvPr>
            <p:ph type="subTitle" idx="1"/>
          </p:nvPr>
        </p:nvSpPr>
        <p:spPr/>
        <p:txBody>
          <a:bodyPr/>
          <a:lstStyle/>
          <a:p>
            <a:r>
              <a:t>Using Magnet AXIOM to Recover E-mail</a:t>
            </a:r>
          </a:p>
        </p:txBody>
      </p:sp>
      <p:sp>
        <p:nvSpPr>
          <p:cNvPr id="4" name="Content Placeholder 3"/>
          <p:cNvSpPr>
            <a:spLocks noGrp="1"/>
          </p:cNvSpPr>
          <p:nvPr>
            <p:ph idx="10" sz="quarter"/>
          </p:nvPr>
        </p:nvSpPr>
        <p:spPr/>
        <p:txBody>
          <a:bodyPr>
            <a:normAutofit/>
          </a:bodyPr>
          <a:lstStyle/>
          <a:p>
            <a:pPr>
              <a:defRPr sz="2200"/>
            </a:pPr>
            <a:r>
              <a:t>Start Magnet AXIOM Process and click CREATE NEW CASE.</a:t>
            </a:r>
          </a:p>
          <a:p>
            <a:pPr>
              <a:defRPr sz="2200"/>
            </a:pPr>
            <a:r>
              <a:t>Enter Case number as 'InChap11' and set LOCATION FOR CASE FILES to 'InChapter11'.</a:t>
            </a:r>
          </a:p>
          <a:p>
            <a:pPr>
              <a:defRPr sz="2200"/>
            </a:pPr>
            <a:r>
              <a:t>Navigate to work folder and select it as the File path.</a:t>
            </a:r>
          </a:p>
          <a:p>
            <a:pPr>
              <a:defRPr sz="2200"/>
            </a:pPr>
            <a:r>
              <a:t>Click GO TO EVIDENCE SOURCES to proceed.</a:t>
            </a: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Using Specialized E-mail Forensics Tools</a:t>
            </a:r>
          </a:p>
        </p:txBody>
      </p:sp>
      <p:sp>
        <p:nvSpPr>
          <p:cNvPr id="3" name="Subtitle 2"/>
          <p:cNvSpPr>
            <a:spLocks noGrp="1"/>
          </p:cNvSpPr>
          <p:nvPr>
            <p:ph type="subTitle" idx="1"/>
          </p:nvPr>
        </p:nvSpPr>
        <p:spPr/>
        <p:txBody>
          <a:bodyPr/>
          <a:lstStyle/>
          <a:p>
            <a:r>
              <a:t>Using Magnet AXIOM to Recover E-mail</a:t>
            </a:r>
          </a:p>
        </p:txBody>
      </p:sp>
      <p:sp>
        <p:nvSpPr>
          <p:cNvPr id="4" name="Content Placeholder 3"/>
          <p:cNvSpPr>
            <a:spLocks noGrp="1"/>
          </p:cNvSpPr>
          <p:nvPr>
            <p:ph idx="10" sz="quarter"/>
          </p:nvPr>
        </p:nvSpPr>
        <p:spPr/>
        <p:txBody>
          <a:bodyPr>
            <a:normAutofit/>
          </a:bodyPr>
          <a:lstStyle/>
          <a:p>
            <a:pPr>
              <a:defRPr sz="2200"/>
            </a:pPr>
            <a:r>
              <a:t>In the EVIDENCE SOURCES window, select COMPUTER as the evidence source.</a:t>
            </a:r>
          </a:p>
          <a:p>
            <a:pPr>
              <a:defRPr sz="2200"/>
            </a:pPr>
            <a:r>
              <a:t>Load the evidence by clicking LOAD EVIDENCE and selecting IMAGE as the evidence type.</a:t>
            </a:r>
          </a:p>
          <a:p>
            <a:pPr>
              <a:defRPr sz="2200"/>
            </a:pPr>
            <a:r>
              <a:t>Navigate to the work folder and select the Jim Shu001.vhd file for processing.</a:t>
            </a:r>
          </a:p>
          <a:p>
            <a:pPr>
              <a:defRPr sz="2200"/>
            </a:pPr>
            <a:r>
              <a:t>Specify search types: full, sector level, and unpartitioned space for comprehensive analysis.</a:t>
            </a:r>
          </a:p>
          <a:p>
            <a:pPr>
              <a:defRPr sz="2200"/>
            </a:pPr>
            <a:r>
              <a:t>Proceed to the next steps after adding the evidence to the case.</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Using Specialized E-mail Forensics Tools</a:t>
            </a:r>
          </a:p>
        </p:txBody>
      </p:sp>
      <p:sp>
        <p:nvSpPr>
          <p:cNvPr id="3" name="Subtitle 2"/>
          <p:cNvSpPr>
            <a:spLocks noGrp="1"/>
          </p:cNvSpPr>
          <p:nvPr>
            <p:ph type="subTitle" idx="1"/>
          </p:nvPr>
        </p:nvSpPr>
        <p:spPr/>
        <p:txBody>
          <a:bodyPr/>
          <a:lstStyle/>
          <a:p>
            <a:r>
              <a:t>Using a Hex Editor to Carve E-mail Messages</a:t>
            </a:r>
          </a:p>
        </p:txBody>
      </p:sp>
      <p:sp>
        <p:nvSpPr>
          <p:cNvPr id="4" name="Content Placeholder 3"/>
          <p:cNvSpPr>
            <a:spLocks noGrp="1"/>
          </p:cNvSpPr>
          <p:nvPr>
            <p:ph idx="10" sz="quarter"/>
          </p:nvPr>
        </p:nvSpPr>
        <p:spPr/>
        <p:txBody>
          <a:bodyPr>
            <a:normAutofit/>
          </a:bodyPr>
          <a:lstStyle/>
          <a:p>
            <a:pPr>
              <a:defRPr sz="2200"/>
            </a:pPr>
            <a:r>
              <a:t>Few vendors provide tools for analyzing e-mail in non-Microsoft systems like macOS Mail or Evolution.</a:t>
            </a:r>
          </a:p>
          <a:p>
            <a:pPr>
              <a:defRPr sz="2200"/>
            </a:pPr>
            <a:r>
              <a:t>This section focuses on acquiring Evolution e-mail directories and extracting messages using Hex Workshop.</a:t>
            </a:r>
          </a:p>
          <a:p>
            <a:pPr>
              <a:defRPr sz="2200"/>
            </a:pPr>
            <a:r>
              <a:t>Techniques apply to all e-mail systems that store messages in flat plaintext files (mbox format).</a:t>
            </a:r>
          </a:p>
          <a:p>
            <a:pPr>
              <a:defRPr sz="2200"/>
            </a:pPr>
            <a:r>
              <a:t>Vendor-specific formats like Microsoft .pst/.ost use MIME, which is harder to analyze with text/hex editors.</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Exploring the Role of E-mail in Investigations</a:t>
            </a:r>
          </a:p>
        </p:txBody>
      </p:sp>
      <p:sp>
        <p:nvSpPr>
          <p:cNvPr id="3" name="Content Placeholder 2"/>
          <p:cNvSpPr>
            <a:spLocks noGrp="1"/>
          </p:cNvSpPr>
          <p:nvPr>
            <p:ph idx="10" sz="quarter"/>
          </p:nvPr>
        </p:nvSpPr>
        <p:spPr/>
        <p:txBody>
          <a:bodyPr>
            <a:normAutofit/>
          </a:bodyPr>
          <a:lstStyle/>
          <a:p>
            <a:pPr>
              <a:defRPr sz="1800"/>
            </a:pPr>
            <a:r>
              <a:t>E-mail evidence is critical in computing investigations; digital forensics investigators must understand e-mail processing to collect this evidence.</a:t>
            </a:r>
          </a:p>
          <a:p>
            <a:pPr>
              <a:defRPr sz="1800"/>
            </a:pPr>
            <a:r>
              <a:t>E-mail scams like phishing and pharming are common, with phishing using deceptive links to steal personal information.</a:t>
            </a:r>
          </a:p>
          <a:p>
            <a:pPr>
              <a:defRPr sz="1800"/>
            </a:pPr>
            <a:r>
              <a:t>Phishing messages often mimic legitimate websites (e.g., IRS) and use false promises to lure victims.</a:t>
            </a:r>
          </a:p>
          <a:p>
            <a:pPr>
              <a:defRPr sz="1800"/>
            </a:pPr>
            <a:r>
              <a:t>Pharming uses DNS poisoning to redirect users to fake websites, detectable by examining HTML source code for redirects.</a:t>
            </a:r>
          </a:p>
          <a:p>
            <a:pPr>
              <a:defRPr sz="1800"/>
            </a:pPr>
            <a:r>
              <a:t>419 Nigerian Scams involve fraudulent claims of inheritances or financial opportunities, often with poor grammar and uppercase text.</a:t>
            </a:r>
          </a:p>
          <a:p>
            <a:pPr>
              <a:defRPr sz="1800"/>
            </a:pPr>
            <a:r>
              <a:t>Spoofing alters e-mail headers to hide the sender's identity, as seen in the Suni Munshani case where ESMTP values revealed a forged message.</a:t>
            </a: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Using Specialized E-mail Forensics Tools</a:t>
            </a:r>
          </a:p>
        </p:txBody>
      </p:sp>
      <p:sp>
        <p:nvSpPr>
          <p:cNvPr id="3" name="Subtitle 2"/>
          <p:cNvSpPr>
            <a:spLocks noGrp="1"/>
          </p:cNvSpPr>
          <p:nvPr>
            <p:ph type="subTitle" idx="1"/>
          </p:nvPr>
        </p:nvSpPr>
        <p:spPr/>
        <p:txBody>
          <a:bodyPr/>
          <a:lstStyle/>
          <a:p>
            <a:r>
              <a:t>Using a Hex Editor to Carve E-mail Messages</a:t>
            </a:r>
          </a:p>
        </p:txBody>
      </p:sp>
      <p:sp>
        <p:nvSpPr>
          <p:cNvPr id="4" name="Content Placeholder 3"/>
          <p:cNvSpPr>
            <a:spLocks noGrp="1"/>
          </p:cNvSpPr>
          <p:nvPr>
            <p:ph idx="10" sz="quarter"/>
          </p:nvPr>
        </p:nvSpPr>
        <p:spPr/>
        <p:txBody>
          <a:bodyPr>
            <a:normAutofit/>
          </a:bodyPr>
          <a:lstStyle/>
          <a:p>
            <a:pPr>
              <a:defRPr sz="2000"/>
            </a:pPr>
            <a:r>
              <a:t>Copy the .evolution directory and its subdirectories to a storage medium for forensic analysis.</a:t>
            </a:r>
          </a:p>
          <a:p>
            <a:pPr>
              <a:defRPr sz="2000"/>
            </a:pPr>
            <a:r>
              <a:t>Use the Linux tar command to create a tarball of the .evolution directory for easy extraction.</a:t>
            </a:r>
          </a:p>
          <a:p>
            <a:pPr>
              <a:defRPr sz="2000"/>
            </a:pPr>
            <a:r>
              <a:t>Steps to create a tarball: Navigate to the home directory, locate the .evolution directory, and execute 'tar cf martha-evolution.tar .evolution'.</a:t>
            </a:r>
          </a:p>
          <a:p>
            <a:pPr>
              <a:defRPr sz="2000"/>
            </a:pPr>
            <a:r>
              <a:t>Transfer the tarball to a USB drive using a GUI utility.</a:t>
            </a:r>
          </a:p>
          <a:p>
            <a:pPr>
              <a:defRPr sz="2000"/>
            </a:pPr>
            <a:r>
              <a:t>Unmount the USB drive and log out of the Linux system.</a:t>
            </a: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Using Specialized E-mail Forensics Tools</a:t>
            </a:r>
          </a:p>
        </p:txBody>
      </p:sp>
      <p:sp>
        <p:nvSpPr>
          <p:cNvPr id="3" name="Subtitle 2"/>
          <p:cNvSpPr>
            <a:spLocks noGrp="1"/>
          </p:cNvSpPr>
          <p:nvPr>
            <p:ph type="subTitle" idx="1"/>
          </p:nvPr>
        </p:nvSpPr>
        <p:spPr/>
        <p:txBody>
          <a:bodyPr/>
          <a:lstStyle/>
          <a:p>
            <a:r>
              <a:t>Using a Hex Editor to Carve E-mail Messages</a:t>
            </a:r>
          </a:p>
        </p:txBody>
      </p:sp>
      <p:sp>
        <p:nvSpPr>
          <p:cNvPr id="4" name="Content Placeholder 3"/>
          <p:cNvSpPr>
            <a:spLocks noGrp="1"/>
          </p:cNvSpPr>
          <p:nvPr>
            <p:ph idx="10" sz="quarter"/>
          </p:nvPr>
        </p:nvSpPr>
        <p:spPr/>
        <p:txBody>
          <a:bodyPr>
            <a:normAutofit/>
          </a:bodyPr>
          <a:lstStyle/>
          <a:p>
            <a:pPr>
              <a:defRPr sz="2000"/>
            </a:pPr>
            <a:r>
              <a:t>Open WinHex and navigate to the martha-evolution.tar file in your work folder.</a:t>
            </a:r>
          </a:p>
          <a:p>
            <a:pPr>
              <a:defRPr sz="2000"/>
            </a:pPr>
            <a:r>
              <a:t>Set the display to 'Text Display Only' with ANSI ASCII character set.</a:t>
            </a:r>
          </a:p>
          <a:p>
            <a:pPr>
              <a:defRPr sz="2000"/>
            </a:pPr>
            <a:r>
              <a:t>Search for the text string 'terrysadler' to locate the e-mail message.</a:t>
            </a:r>
          </a:p>
          <a:p>
            <a:pPr>
              <a:defRPr sz="2000"/>
            </a:pPr>
            <a:r>
              <a:t>Position the cursor at the 'From' line (offset 710EF) and highlight the entire message until the end (offset 720F1).</a:t>
            </a:r>
          </a:p>
          <a:p>
            <a:pPr>
              <a:defRPr sz="2000"/>
            </a:pPr>
            <a:r>
              <a:t>Copy the highlighted text to a new file named Martha-evolution.txt.</a:t>
            </a:r>
          </a:p>
          <a:p>
            <a:pPr>
              <a:defRPr sz="2000"/>
            </a:pPr>
            <a:r>
              <a:t>Save the file and exit Hex Workshop.</a:t>
            </a:r>
          </a:p>
          <a:p>
            <a:pPr>
              <a:defRPr sz="2000"/>
            </a:pPr>
            <a:r>
              <a:t>Open the saved file in Notepad for further analysis.</a:t>
            </a: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Using Specialized E-mail Forensics Tools</a:t>
            </a:r>
          </a:p>
        </p:txBody>
      </p:sp>
      <p:sp>
        <p:nvSpPr>
          <p:cNvPr id="3" name="Subtitle 2"/>
          <p:cNvSpPr>
            <a:spLocks noGrp="1"/>
          </p:cNvSpPr>
          <p:nvPr>
            <p:ph type="subTitle" idx="1"/>
          </p:nvPr>
        </p:nvSpPr>
        <p:spPr/>
        <p:txBody>
          <a:bodyPr/>
          <a:lstStyle/>
          <a:p>
            <a:r>
              <a:t>Using a Hex Editor to Carve E-mail Messages</a:t>
            </a:r>
          </a:p>
        </p:txBody>
      </p:sp>
      <p:sp>
        <p:nvSpPr>
          <p:cNvPr id="4" name="Content Placeholder 3"/>
          <p:cNvSpPr>
            <a:spLocks noGrp="1"/>
          </p:cNvSpPr>
          <p:nvPr>
            <p:ph idx="10" sz="quarter"/>
          </p:nvPr>
        </p:nvSpPr>
        <p:spPr/>
        <p:txBody>
          <a:bodyPr>
            <a:normAutofit/>
          </a:bodyPr>
          <a:lstStyle/>
          <a:p>
            <a:pPr>
              <a:defRPr sz="1600"/>
            </a:pPr>
            <a:r>
              <a:t>After carving an e-mail message from a tarball .evolution file, you have a plaintext file with no line breaks.</a:t>
            </a:r>
          </a:p>
          <a:p>
            <a:pPr>
              <a:defRPr sz="1600"/>
            </a:pPr>
            <a:r>
              <a:t>The text pasted into Notepad wraps, making it difficult to find reference points.</a:t>
            </a:r>
          </a:p>
          <a:p>
            <a:pPr>
              <a:defRPr sz="1600"/>
            </a:pPr>
            <a:r>
              <a:t>To make this file’s header and content readable, you need to enter line breaks at logical places, which can be tedious.</a:t>
            </a:r>
          </a:p>
          <a:p>
            <a:pPr>
              <a:defRPr sz="1600"/>
            </a:pPr>
            <a:r>
              <a:t>The effort pays off, however, because you can find information of interest to your investigation more easily.</a:t>
            </a:r>
          </a:p>
          <a:p>
            <a:pPr>
              <a:defRPr sz="1600"/>
            </a:pPr>
            <a:r>
              <a:t>For example, you might notice that the only addresses visible are terrysadler@goowy.com and martha.dax@superiorbicycles.biz.</a:t>
            </a:r>
          </a:p>
          <a:p>
            <a:pPr>
              <a:defRPr sz="1600"/>
            </a:pPr>
            <a:r>
              <a:t>The next step is to see whether you can find Jim Shu’s e-mail.</a:t>
            </a:r>
          </a:p>
          <a:p>
            <a:pPr>
              <a:defRPr sz="1600"/>
            </a:pPr>
            <a:r>
              <a:t>His e-mail address hasn’t been listed in the results so far.</a:t>
            </a:r>
          </a:p>
          <a:p>
            <a:pPr>
              <a:defRPr sz="1600"/>
            </a:pPr>
            <a:r>
              <a:t>By comparing these two messages from the Jim_shu's.p. file and Martha Dax’s .evolution inbox, you determine that Terry Sadler blind-copied (bcc) Jim Shu.</a:t>
            </a:r>
          </a:p>
          <a:p>
            <a:pPr>
              <a:defRPr sz="1600"/>
            </a:pPr>
            <a:r>
              <a:t>This information might be of interest to Martha Dax because it shows that Jim Shu and Terry Sadler have a relationship involving a business proposal.</a:t>
            </a:r>
          </a:p>
          <a:p>
            <a:pPr>
              <a:defRPr sz="1600"/>
            </a:pPr>
            <a:r>
              <a:t>By further examining Jim Shu’s e-mail and other Superior Bicycles employees’ e-mail, you might be able to learn what the relationship is and whether it should be of concern to Martha Dax and Superior Bicycles.</a:t>
            </a: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Using Specialized E-mail Forensics Tools</a:t>
            </a:r>
          </a:p>
        </p:txBody>
      </p:sp>
      <p:sp>
        <p:nvSpPr>
          <p:cNvPr id="3" name="Subtitle 2"/>
          <p:cNvSpPr>
            <a:spLocks noGrp="1"/>
          </p:cNvSpPr>
          <p:nvPr>
            <p:ph type="subTitle" idx="1"/>
          </p:nvPr>
        </p:nvSpPr>
        <p:spPr/>
        <p:txBody>
          <a:bodyPr/>
          <a:lstStyle/>
          <a:p>
            <a:r>
              <a:t>Using a Hex Editor to Carve E-mail Messages</a:t>
            </a:r>
          </a:p>
        </p:txBody>
      </p:sp>
      <p:sp>
        <p:nvSpPr>
          <p:cNvPr id="4" name="Content Placeholder 3"/>
          <p:cNvSpPr>
            <a:spLocks noGrp="1"/>
          </p:cNvSpPr>
          <p:nvPr>
            <p:ph idx="10" sz="quarter"/>
          </p:nvPr>
        </p:nvSpPr>
        <p:spPr/>
        <p:txBody>
          <a:bodyPr>
            <a:normAutofit/>
          </a:bodyPr>
          <a:lstStyle/>
          <a:p>
            <a:pPr>
              <a:defRPr sz="1600"/>
            </a:pPr>
            <a:r>
              <a:t>After carving an e-mail message from a tarball .evolution file, you have a plaintext file with no line breaks.</a:t>
            </a:r>
          </a:p>
          <a:p>
            <a:pPr>
              <a:defRPr sz="1600"/>
            </a:pPr>
            <a:r>
              <a:t>The text pasted into Notepad wraps, making it difficult to find reference points.</a:t>
            </a:r>
          </a:p>
          <a:p>
            <a:pPr>
              <a:defRPr sz="1600"/>
            </a:pPr>
            <a:r>
              <a:t>To make this file’s header and content readable, you need to enter line breaks at logical places, which can be tedious.</a:t>
            </a:r>
          </a:p>
          <a:p>
            <a:pPr>
              <a:defRPr sz="1600"/>
            </a:pPr>
            <a:r>
              <a:t>The effort pays off, however, because you can find information of interest to your investigation more easily.</a:t>
            </a:r>
          </a:p>
          <a:p>
            <a:pPr>
              <a:defRPr sz="1600"/>
            </a:pPr>
            <a:r>
              <a:t>For example, you might notice that the only addresses visible are terrysadler@goowy.com and martha.dax@superiorbicycles.biz.</a:t>
            </a:r>
          </a:p>
          <a:p>
            <a:pPr>
              <a:defRPr sz="1600"/>
            </a:pPr>
            <a:r>
              <a:t>The next step is to see whether you can find Jim Shu’s e-mail.</a:t>
            </a:r>
          </a:p>
          <a:p>
            <a:pPr>
              <a:defRPr sz="1600"/>
            </a:pPr>
            <a:r>
              <a:t>His e-mail address hasn’t been listed in the results so far.</a:t>
            </a:r>
          </a:p>
          <a:p>
            <a:pPr>
              <a:defRPr sz="1600"/>
            </a:pPr>
            <a:r>
              <a:t>By comparing these two messages from the Jim_shu's.p. file and Martha Dax’s .evolution inbox, you determine that Terry Sadler blind-copied (bcc) Jim Shu.</a:t>
            </a:r>
          </a:p>
          <a:p>
            <a:pPr>
              <a:defRPr sz="1600"/>
            </a:pPr>
            <a:r>
              <a:t>This information might be of interest to Martha Dax because it shows that Jim Shu and Terry Sadler have a relationship involving a business proposal.</a:t>
            </a:r>
          </a:p>
          <a:p>
            <a:pPr>
              <a:defRPr sz="1600"/>
            </a:pPr>
            <a:r>
              <a:t>By further examining Jim Shu’s e-mail and other Superior Bicycles employees’ e-mail, you might be able to learn what the relationship is and whether it should be of concern to Martha Dax and Superior Bicycles.</a:t>
            </a: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Using Specialized E-mail Forensics Tools</a:t>
            </a:r>
          </a:p>
        </p:txBody>
      </p:sp>
      <p:sp>
        <p:nvSpPr>
          <p:cNvPr id="3" name="Subtitle 2"/>
          <p:cNvSpPr>
            <a:spLocks noGrp="1"/>
          </p:cNvSpPr>
          <p:nvPr>
            <p:ph type="subTitle" idx="1"/>
          </p:nvPr>
        </p:nvSpPr>
        <p:spPr/>
        <p:txBody>
          <a:bodyPr/>
          <a:lstStyle/>
          <a:p>
            <a:r>
              <a:t>Recovering Outlook Files</a:t>
            </a:r>
          </a:p>
        </p:txBody>
      </p:sp>
      <p:sp>
        <p:nvSpPr>
          <p:cNvPr id="4" name="Content Placeholder 3"/>
          <p:cNvSpPr>
            <a:spLocks noGrp="1"/>
          </p:cNvSpPr>
          <p:nvPr>
            <p:ph idx="10" sz="quarter"/>
          </p:nvPr>
        </p:nvSpPr>
        <p:spPr/>
        <p:txBody>
          <a:bodyPr>
            <a:normAutofit/>
          </a:bodyPr>
          <a:lstStyle/>
          <a:p>
            <a:pPr>
              <a:defRPr sz="2000"/>
            </a:pPr>
            <a:r>
              <a:t>Advanced Forensics Tools: Magnet AXIOM, OSForensics, X-Ways Forensics, AccessData FTK, Guidance Software EnCase can partially or fully recover deleted .pst files.</a:t>
            </a:r>
          </a:p>
          <a:p>
            <a:pPr>
              <a:defRPr sz="2000"/>
            </a:pPr>
            <a:r>
              <a:t>scanpst.exe (Microsoft Office tool) repairs .ost and .pst files, rebuilding them into accessible .pst files.</a:t>
            </a:r>
          </a:p>
          <a:p>
            <a:pPr>
              <a:defRPr sz="2000"/>
            </a:pPr>
            <a:r>
              <a:t>SysTools Plug-in (Guidance Software) allows analysis of Outlook emails without installing Outlook.</a:t>
            </a:r>
          </a:p>
          <a:p>
            <a:pPr>
              <a:defRPr sz="2000"/>
            </a:pPr>
            <a:r>
              <a:t>DataNumen Outlook Repair: Well-tested tool for recovering emails from VMware, Virtual PC, ISO images, and backups.</a:t>
            </a: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Using Specialized E-mail Forensics Tools</a:t>
            </a:r>
          </a:p>
        </p:txBody>
      </p:sp>
      <p:sp>
        <p:nvSpPr>
          <p:cNvPr id="3" name="Subtitle 2"/>
          <p:cNvSpPr>
            <a:spLocks noGrp="1"/>
          </p:cNvSpPr>
          <p:nvPr>
            <p:ph type="subTitle" idx="1"/>
          </p:nvPr>
        </p:nvSpPr>
        <p:spPr/>
        <p:txBody>
          <a:bodyPr/>
          <a:lstStyle/>
          <a:p>
            <a:r>
              <a:t>E-mail Case Studies</a:t>
            </a:r>
          </a:p>
        </p:txBody>
      </p:sp>
      <p:sp>
        <p:nvSpPr>
          <p:cNvPr id="4" name="Content Placeholder 3"/>
          <p:cNvSpPr>
            <a:spLocks noGrp="1"/>
          </p:cNvSpPr>
          <p:nvPr>
            <p:ph idx="10" sz="quarter"/>
          </p:nvPr>
        </p:nvSpPr>
        <p:spPr/>
        <p:txBody>
          <a:bodyPr>
            <a:normAutofit/>
          </a:bodyPr>
          <a:lstStyle/>
          <a:p>
            <a:pPr>
              <a:defRPr sz="1800"/>
            </a:pPr>
            <a:r>
              <a:t>The Enron case involved retrieving thousands of e-mails during a period with limited e-mail collection policies.</a:t>
            </a:r>
          </a:p>
          <a:p>
            <a:pPr>
              <a:defRPr sz="1800"/>
            </a:pPr>
            <a:r>
              <a:t>EDRM acquired the right to store and distribute these e-mails, discovering significant personally identifiable information.</a:t>
            </a:r>
          </a:p>
          <a:p>
            <a:pPr>
              <a:defRPr sz="1800"/>
            </a:pPr>
            <a:r>
              <a:t>A company collaborated with EDRM to remove personal information, resulting in over 10,000 e-mails collected.</a:t>
            </a:r>
          </a:p>
          <a:p>
            <a:pPr>
              <a:defRPr sz="1800"/>
            </a:pPr>
            <a:r>
              <a:t>Key personal data found in e-mails included:</a:t>
            </a:r>
          </a:p>
          <a:p>
            <a:pPr>
              <a:defRPr sz="1800"/>
            </a:pPr>
            <a:r>
              <a:t>60 e-mails containing credit card numbers</a:t>
            </a:r>
          </a:p>
          <a:p>
            <a:pPr>
              <a:defRPr sz="1800"/>
            </a:pPr>
            <a:r>
              <a:t>572 e-mails containing Social Security or identity numbers</a:t>
            </a:r>
          </a:p>
          <a:p>
            <a:pPr>
              <a:defRPr sz="1800"/>
            </a:pPr>
            <a:r>
              <a:t>292 e-mails containing birth dates</a:t>
            </a:r>
          </a:p>
          <a:p>
            <a:pPr>
              <a:defRPr sz="1800"/>
            </a:pPr>
            <a:r>
              <a:t>532 e-mails containing highly personal information (medical/legal matters)</a:t>
            </a:r>
          </a:p>
          <a:p>
            <a:pPr>
              <a:defRPr sz="1800"/>
            </a:pPr>
            <a:r>
              <a:t>Employees sent internal e-mails with spreadsheet attachments containing personal data about employees and customers.</a:t>
            </a:r>
          </a:p>
          <a:p>
            <a:pPr>
              <a:defRPr sz="1800"/>
            </a:pPr>
            <a:r>
              <a:t>Spreadsheets were typically password-protected or encrypted, but these were not.</a:t>
            </a:r>
          </a:p>
          <a:p>
            <a:pPr>
              <a:defRPr sz="1800"/>
            </a:pPr>
            <a:r>
              <a:t>Hands-on projects include downloading Enron .pst files and examining them with tools discussed in this chapter.</a:t>
            </a: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Using Specialized E-mail Forensics Tools</a:t>
            </a:r>
          </a:p>
        </p:txBody>
      </p:sp>
      <p:sp>
        <p:nvSpPr>
          <p:cNvPr id="3" name="Content Placeholder 2"/>
          <p:cNvSpPr>
            <a:spLocks noGrp="1"/>
          </p:cNvSpPr>
          <p:nvPr>
            <p:ph idx="10" sz="quarter"/>
          </p:nvPr>
        </p:nvSpPr>
        <p:spPr/>
        <p:txBody>
          <a:bodyPr>
            <a:normAutofit/>
          </a:bodyPr>
          <a:lstStyle/>
          <a:p/>
          <a:p>
            <a:pPr>
              <a:defRPr b="1"/>
            </a:pPr>
            <a:r>
              <a:t>Which of the following is a key advantage of using data recovery tools for e-mail forensics, as described in the text?</a:t>
            </a:r>
          </a:p>
          <a:p>
            <a:pPr lvl="1"/>
            <a:r>
              <a:t>A) They allow you to decode complex e-mail headers without any prior knowledge of e-mail protocols.</a:t>
            </a:r>
          </a:p>
          <a:p>
            <a:pPr lvl="1"/>
            <a:r>
              <a:t>B) They enable you to recover deleted e-mail attachments without needing to understand the e-mail server's internal operations.</a:t>
            </a:r>
          </a:p>
          <a:p>
            <a:pPr lvl="1"/>
            <a:r>
              <a:t>C) They automatically generate legal warrants for e-mail-related investigations.</a:t>
            </a:r>
          </a:p>
          <a:p>
            <a:pPr lvl="1"/>
            <a:r>
              <a:t>D) They provide real-time monitoring of e-mail traffic to detect suspicious activity.</a:t>
            </a:r>
          </a:p>
        </p:txBody>
      </p:sp>
      <p:sp>
        <p:nvSpPr>
          <p:cNvPr id="4" name="Text Placeholder 3"/>
          <p:cNvSpPr>
            <a:spLocks noGrp="1"/>
          </p:cNvSpPr>
          <p:nvPr>
            <p:ph type="body" idx="11" sz="quarter"/>
          </p:nvPr>
        </p:nvSpPr>
        <p:spPr/>
        <p:txBody>
          <a:bodyPr/>
          <a:lstStyle/>
          <a:p/>
          <a:p>
            <a:r>
              <a:t> Answer: B - The text states that data recovery tools allow you to extract data from computers without needing to understand how the e-mail server or client operates, making option B the correct answer.</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Applying Digital Forensics Methods to Social Media Communications</a:t>
            </a:r>
          </a:p>
        </p:txBody>
      </p:sp>
      <p:sp>
        <p:nvSpPr>
          <p:cNvPr id="3" name="Content Placeholder 2"/>
          <p:cNvSpPr>
            <a:spLocks noGrp="1"/>
          </p:cNvSpPr>
          <p:nvPr>
            <p:ph idx="10" sz="quarter"/>
          </p:nvPr>
        </p:nvSpPr>
        <p:spPr/>
        <p:txBody>
          <a:bodyPr>
            <a:normAutofit/>
          </a:bodyPr>
          <a:lstStyle/>
          <a:p>
            <a:pPr>
              <a:defRPr sz="2000"/>
            </a:pPr>
            <a:r>
              <a:t>Social media platforms like Twitter, Facebook, LinkedIn, and YouTube serve multiple purposes beyond personal communication.</a:t>
            </a:r>
          </a:p>
          <a:p>
            <a:pPr>
              <a:defRPr sz="2000"/>
            </a:pPr>
            <a:r>
              <a:t>They are used for business operations, criminal activities, fundraising, and academic discussions.</a:t>
            </a:r>
          </a:p>
          <a:p>
            <a:pPr>
              <a:defRPr sz="2000"/>
            </a:pPr>
            <a:r>
              <a:t>Social media can be used to build profiles of individuals such as potential clients, business partners, and suspects in legal cases.</a:t>
            </a:r>
          </a:p>
          <a:p>
            <a:pPr>
              <a:defRPr sz="2000"/>
            </a:pPr>
            <a:r>
              <a:t>Social media contains various types of evidence including:</a:t>
            </a:r>
          </a:p>
          <a:p>
            <a:pPr>
              <a:defRPr sz="2000"/>
            </a:pPr>
            <a:r>
              <a:t>Evidence of cyberbullying and witness tampering</a:t>
            </a:r>
          </a:p>
          <a:p>
            <a:pPr lvl="1">
              <a:defRPr sz="2000"/>
            </a:pPr>
            <a:r>
              <a:t>A company's stance on an issue</a:t>
            </a:r>
          </a:p>
          <a:p>
            <a:pPr lvl="1">
              <a:defRPr sz="2000"/>
            </a:pPr>
            <a:r>
              <a:t>Intellectual property violations</a:t>
            </a:r>
          </a:p>
          <a:p>
            <a:pPr lvl="1">
              <a:defRPr sz="2000"/>
            </a:pPr>
            <a:r>
              <a:t>Authorship and timestamps of posts</a:t>
            </a:r>
          </a:p>
          <a:p>
            <a:pPr lvl="1">
              <a:defRPr sz="2000"/>
            </a:pPr>
            <a:r>
              <a:t>Case examples: LinkedIn profile evidence in an IP case, Facebook posts proving alibis</a:t>
            </a: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Applying Digital Forensics Methods to Social Media Communications</a:t>
            </a:r>
          </a:p>
        </p:txBody>
      </p:sp>
      <p:sp>
        <p:nvSpPr>
          <p:cNvPr id="3" name="Content Placeholder 2"/>
          <p:cNvSpPr>
            <a:spLocks noGrp="1"/>
          </p:cNvSpPr>
          <p:nvPr>
            <p:ph idx="10" sz="quarter"/>
          </p:nvPr>
        </p:nvSpPr>
        <p:spPr/>
        <p:txBody>
          <a:bodyPr>
            <a:normAutofit/>
          </a:bodyPr>
          <a:lstStyle/>
          <a:p>
            <a:pPr>
              <a:defRPr sz="1800"/>
            </a:pPr>
            <a:r>
              <a:t>Authenticating social media evidence is critical in court due to the prevalence of 'fake news'.</a:t>
            </a:r>
          </a:p>
          <a:p>
            <a:pPr>
              <a:defRPr sz="1800"/>
            </a:pPr>
            <a:r>
              <a:t>Case Study: U.S. v. Brown - Facebook chats were authenticated as business records, allowing four of five chats to be admissible.</a:t>
            </a:r>
          </a:p>
          <a:p>
            <a:pPr>
              <a:defRPr sz="1800"/>
            </a:pPr>
            <a:r>
              <a:t>Investigators must verify data authorship and ensure admissibility through legal procedures.</a:t>
            </a:r>
          </a:p>
          <a:p>
            <a:pPr>
              <a:defRPr sz="1800"/>
            </a:pPr>
            <a:r>
              <a:t>Social media vendors often restrict access to servers, requiring warrants or subpoenas for data retrieval.</a:t>
            </a:r>
          </a:p>
          <a:p>
            <a:pPr>
              <a:defRPr sz="1800"/>
            </a:pPr>
            <a:r>
              <a:t>Emergency requests can be made for imminent danger, but platforms like Twitter resist government access citing Fourth Amendment rights.</a:t>
            </a:r>
          </a:p>
          <a:p>
            <a:pPr>
              <a:defRPr sz="1800"/>
            </a:pPr>
            <a:r>
              <a:t>Facebook's Neoprint profile provides extended subscriber info, accessible only with a warrant.</a:t>
            </a:r>
          </a:p>
          <a:p>
            <a:pPr>
              <a:defRPr sz="1800"/>
            </a:pPr>
            <a:r>
              <a:t>Cross-jurisdictional issues complicate investigations, especially with international data and multi-national platforms.</a:t>
            </a: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Applying Digital Forensics Methods to Social Media Communications</a:t>
            </a:r>
          </a:p>
        </p:txBody>
      </p:sp>
      <p:sp>
        <p:nvSpPr>
          <p:cNvPr id="3" name="Content Placeholder 2"/>
          <p:cNvSpPr>
            <a:spLocks noGrp="1"/>
          </p:cNvSpPr>
          <p:nvPr>
            <p:ph idx="10" sz="quarter"/>
          </p:nvPr>
        </p:nvSpPr>
        <p:spPr/>
        <p:txBody>
          <a:bodyPr>
            <a:normAutofit/>
          </a:bodyPr>
          <a:lstStyle/>
          <a:p>
            <a:pPr>
              <a:defRPr sz="1800"/>
            </a:pPr>
            <a:r>
              <a:t>Data is spread across multiple servers, providers, and users, requiring big data analytics for analysis.</a:t>
            </a:r>
          </a:p>
          <a:p>
            <a:pPr>
              <a:defRPr sz="1800"/>
            </a:pPr>
            <a:r>
              <a:t>OSNs span multiple jurisdictions, including international boundaries, complicating legal access.</a:t>
            </a:r>
          </a:p>
          <a:p>
            <a:pPr>
              <a:defRPr sz="1800"/>
            </a:pPr>
            <a:r>
              <a:t>Social media vendors restrict server access; warrants or subpoenas are required for data retrieval.</a:t>
            </a:r>
          </a:p>
          <a:p>
            <a:pPr>
              <a:defRPr sz="1800"/>
            </a:pPr>
            <a:r>
              <a:t>Emergency requests can be filed for imminent danger, but vendors like Facebook, Snapchat, and Twitter have legal teams to evaluate these requests.</a:t>
            </a:r>
          </a:p>
          <a:p>
            <a:pPr>
              <a:defRPr sz="1800"/>
            </a:pPr>
            <a:r>
              <a:t>Snapchat provides a downloadable guide for law enforcement, while Twitter opposes government requests citing the Fourth Amendment.</a:t>
            </a:r>
          </a:p>
          <a:p>
            <a:pPr>
              <a:defRPr sz="1800"/>
            </a:pPr>
            <a:r>
              <a:t>Facebook has two profile types: basic subscriber info and extended Neoprint profile (with more detailed data).</a:t>
            </a:r>
          </a:p>
          <a:p>
            <a:pPr>
              <a:defRPr sz="1800"/>
            </a:pPr>
            <a:r>
              <a:t>Law enforcement typically receives Neoprint profiles only with a warrant.</a:t>
            </a:r>
          </a:p>
          <a:p>
            <a:pPr>
              <a:defRPr sz="1800"/>
            </a:pPr>
            <a:r>
              <a:t>Forensic analysis of mobile devices reveals device-specific evidence artifacts, with iPhones and Androids storing data in SQLite databases.</a:t>
            </a:r>
          </a:p>
          <a:p>
            <a:pPr>
              <a:defRPr sz="1800"/>
            </a:pPr>
            <a:r>
              <a:t>Physical and logical acquisitions are standard procedures to collect evidence from unlocked devices.</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Exploring the Role of E-mail in Investigations</a:t>
            </a:r>
          </a:p>
        </p:txBody>
      </p:sp>
      <p:sp>
        <p:nvSpPr>
          <p:cNvPr id="3" name="Content Placeholder 2"/>
          <p:cNvSpPr>
            <a:spLocks noGrp="1"/>
          </p:cNvSpPr>
          <p:nvPr>
            <p:ph idx="10" sz="quarter"/>
          </p:nvPr>
        </p:nvSpPr>
        <p:spPr/>
        <p:txBody>
          <a:bodyPr>
            <a:normAutofit/>
          </a:bodyPr>
          <a:lstStyle/>
          <a:p/>
          <a:p>
            <a:pPr>
              <a:defRPr b="1"/>
            </a:pPr>
            <a:r>
              <a:t>In the Suni Munshani v. Signal Lake Venture Fund case, how did investigators determine that the e-mail was a fake?</a:t>
            </a:r>
          </a:p>
          <a:p>
            <a:pPr lvl="1"/>
            <a:r>
              <a:t>A) The e-mail contained a suspiciously large attachment.</a:t>
            </a:r>
          </a:p>
          <a:p>
            <a:pPr lvl="1"/>
            <a:r>
              <a:t>B) The e-mail's header showed a duplicate ESMTP value.</a:t>
            </a:r>
          </a:p>
          <a:p>
            <a:pPr lvl="1"/>
            <a:r>
              <a:t>C) The e-mail was sent from an unknown IP address.</a:t>
            </a:r>
          </a:p>
          <a:p>
            <a:pPr lvl="1"/>
            <a:r>
              <a:t>D) The e-mail had a mismatched sender's email address.</a:t>
            </a:r>
          </a:p>
        </p:txBody>
      </p:sp>
      <p:sp>
        <p:nvSpPr>
          <p:cNvPr id="4" name="Text Placeholder 3"/>
          <p:cNvSpPr>
            <a:spLocks noGrp="1"/>
          </p:cNvSpPr>
          <p:nvPr>
            <p:ph type="body" idx="11" sz="quarter"/>
          </p:nvPr>
        </p:nvSpPr>
        <p:spPr/>
        <p:txBody>
          <a:bodyPr/>
          <a:lstStyle/>
          <a:p/>
          <a:p>
            <a:r>
              <a:t> Answer: B - Investigators found that the e-mail's header had a duplicate ESMTP value, which is a unique identifier generated by an email server. This indicated the email was forged, as no two messages from the same server have the same ESMTP value.</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Applying Digital Forensics Methods to Social Media Communications</a:t>
            </a:r>
          </a:p>
        </p:txBody>
      </p:sp>
      <p:sp>
        <p:nvSpPr>
          <p:cNvPr id="3" name="Subtitle 2"/>
          <p:cNvSpPr>
            <a:spLocks noGrp="1"/>
          </p:cNvSpPr>
          <p:nvPr>
            <p:ph type="subTitle" idx="1"/>
          </p:nvPr>
        </p:nvSpPr>
        <p:spPr/>
        <p:txBody>
          <a:bodyPr/>
          <a:lstStyle/>
          <a:p>
            <a:r>
              <a:t>Forensics Tools for Social Media Investigations</a:t>
            </a:r>
          </a:p>
        </p:txBody>
      </p:sp>
      <p:sp>
        <p:nvSpPr>
          <p:cNvPr id="4" name="Content Placeholder 3"/>
          <p:cNvSpPr>
            <a:spLocks noGrp="1"/>
          </p:cNvSpPr>
          <p:nvPr>
            <p:ph idx="10" sz="quarter"/>
          </p:nvPr>
        </p:nvSpPr>
        <p:spPr/>
        <p:txBody>
          <a:bodyPr>
            <a:normAutofit/>
          </a:bodyPr>
          <a:lstStyle/>
          <a:p>
            <a:pPr>
              <a:defRPr sz="2000"/>
            </a:pPr>
            <a:r>
              <a:t>Limited availability of dedicated social media forensics tools; many are integrated into forensic suites (e.g., FTK Social Analyzer) or offer limited trials.</a:t>
            </a:r>
          </a:p>
          <a:p>
            <a:pPr>
              <a:defRPr sz="2000"/>
            </a:pPr>
            <a:r>
              <a:t>Tools like X1 Social Discovery support multiple platforms (Facebook, Twitter, YouTube) with credentialed and public account modes.</a:t>
            </a:r>
          </a:p>
          <a:p>
            <a:pPr>
              <a:defRPr sz="2000"/>
            </a:pPr>
            <a:r>
              <a:t>Open-source tools exist for targeting Facebook accounts (e.g., Social Snapshots).</a:t>
            </a:r>
          </a:p>
          <a:p>
            <a:pPr>
              <a:defRPr sz="2000"/>
            </a:pPr>
            <a:r>
              <a:t>Legal requirements: Warrants or subpoenas are typically needed to access OSN records.</a:t>
            </a:r>
          </a:p>
          <a:p>
            <a:pPr>
              <a:defRPr sz="2000"/>
            </a:pPr>
            <a:r>
              <a:t>Alternative approaches include obtaining usernames/passwords from cooperating parties or using friend networks with decoy accounts.</a:t>
            </a:r>
          </a:p>
          <a:p>
            <a:pPr>
              <a:defRPr sz="2000"/>
            </a:pPr>
            <a:r>
              <a:t>Important legal considerations: Avoid using someone else’s likeness for decoy accounts; ensure compliance with laws.</a:t>
            </a: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Applying Digital Forensics Methods to Social Media Communications</a:t>
            </a:r>
          </a:p>
        </p:txBody>
      </p:sp>
      <p:sp>
        <p:nvSpPr>
          <p:cNvPr id="3" name="Content Placeholder 2"/>
          <p:cNvSpPr>
            <a:spLocks noGrp="1"/>
          </p:cNvSpPr>
          <p:nvPr>
            <p:ph idx="10" sz="quarter"/>
          </p:nvPr>
        </p:nvSpPr>
        <p:spPr/>
        <p:txBody>
          <a:bodyPr>
            <a:normAutofit/>
          </a:bodyPr>
          <a:lstStyle/>
          <a:p/>
          <a:p>
            <a:pPr>
              <a:defRPr b="1"/>
            </a:pPr>
            <a:r>
              <a:t>Which of the following best describes a challenge in using social media data as evidence in legal cases?</a:t>
            </a:r>
          </a:p>
          <a:p>
            <a:pPr lvl="1"/>
            <a:r>
              <a:t>A) The inability to access social media accounts without a warrant</a:t>
            </a:r>
          </a:p>
          <a:p>
            <a:pPr lvl="1"/>
            <a:r>
              <a:t>B) The lack of public access to user-generated content</a:t>
            </a:r>
          </a:p>
          <a:p>
            <a:pPr lvl="1"/>
            <a:r>
              <a:t>C) The difficulty in authenticating the author and verifying the information's reliability</a:t>
            </a:r>
          </a:p>
          <a:p>
            <a:pPr lvl="1"/>
            <a:r>
              <a:t>D) The absence of legal frameworks governing social media evidence</a:t>
            </a:r>
          </a:p>
        </p:txBody>
      </p:sp>
      <p:sp>
        <p:nvSpPr>
          <p:cNvPr id="4" name="Text Placeholder 3"/>
          <p:cNvSpPr>
            <a:spLocks noGrp="1"/>
          </p:cNvSpPr>
          <p:nvPr>
            <p:ph type="body" idx="11" sz="quarter"/>
          </p:nvPr>
        </p:nvSpPr>
        <p:spPr/>
        <p:txBody>
          <a:bodyPr/>
          <a:lstStyle/>
          <a:p/>
          <a:p>
            <a:r>
              <a:t> Answer: C - The text highlights that a major challenge is authenticating the author and verifying the information's reliability, especially in the context of 'fake news.' This is exemplified by the case of U.S. v. Brown, where the court required circumstantial evidence to authenticate Facebook chats.</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Summary &amp; Key Takeaways</a:t>
            </a:r>
          </a:p>
        </p:txBody>
      </p:sp>
      <p:sp>
        <p:nvSpPr>
          <p:cNvPr id="3" name="Content Placeholder 2"/>
          <p:cNvSpPr>
            <a:spLocks noGrp="1"/>
          </p:cNvSpPr>
          <p:nvPr>
            <p:ph idx="10" sz="quarter"/>
          </p:nvPr>
        </p:nvSpPr>
        <p:spPr/>
        <p:txBody>
          <a:bodyPr>
            <a:normAutofit/>
          </a:bodyPr>
          <a:lstStyle/>
          <a:p>
            <a:pPr/>
            <a:r>
              <a:t>Digital forensics tools like Magnet AXIOM, FTK, and EnCase are essential for recovering deleted email files and analyzing social media communications.</a:t>
            </a:r>
          </a:p>
          <a:p>
            <a:pPr/>
            <a:r>
              <a:t>Social media platforms contain critical evidence for legal cases, but authentication and admissibility are major challenges due to 'fake news' and platform restrictions.</a:t>
            </a:r>
          </a:p>
          <a:p>
            <a:pPr/>
            <a:r>
              <a:t>Recovering Outlook files requires specialized tools such as scanpst.exe and DataNumen Outlook Repair, which can restore corrupted .pst and .ost files.</a:t>
            </a:r>
          </a:p>
          <a:p>
            <a:pPr/>
            <a:r>
              <a:t>Legal considerations in social media investigations include the need for warrants, subpoenas, and compliance with privacy laws, especially when accessing user data across jurisdictions.</a:t>
            </a:r>
          </a:p>
          <a:p>
            <a:pPr/>
            <a:r>
              <a:t>Case studies like the Enron scandal highlight the importance of email forensics in uncovering sensitive data and the necessity of secure data handling during investigations.</a:t>
            </a:r>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Questions?</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Exploring the Roles of the Client and Server in E-mail</a:t>
            </a:r>
          </a:p>
        </p:txBody>
      </p:sp>
      <p:sp>
        <p:nvSpPr>
          <p:cNvPr id="3" name="Content Placeholder 2"/>
          <p:cNvSpPr>
            <a:spLocks noGrp="1"/>
          </p:cNvSpPr>
          <p:nvPr>
            <p:ph idx="10" sz="quarter"/>
          </p:nvPr>
        </p:nvSpPr>
        <p:spPr/>
        <p:txBody>
          <a:bodyPr>
            <a:normAutofit/>
          </a:bodyPr>
          <a:lstStyle/>
          <a:p>
            <a:pPr>
              <a:defRPr sz="2200"/>
            </a:pPr>
            <a:r>
              <a:t>E-mail operates using a client/server architecture where:</a:t>
            </a:r>
          </a:p>
          <a:p>
            <a:pPr>
              <a:defRPr sz="2200"/>
            </a:pPr>
            <a:r>
              <a:t> - Clients request services from a server</a:t>
            </a:r>
          </a:p>
          <a:p>
            <a:pPr>
              <a:defRPr sz="2200"/>
            </a:pPr>
            <a:r>
              <a:t> - Servers process requests from clients</a:t>
            </a:r>
          </a:p>
          <a:p>
            <a:pPr>
              <a:defRPr sz="2200"/>
            </a:pPr>
            <a:r>
              <a:t>Clients use e-mail programs (e.g., Microsoft Outlook) to interact with the server</a:t>
            </a:r>
          </a:p>
          <a:p>
            <a:pPr>
              <a:defRPr sz="2200"/>
            </a:pPr>
            <a:r>
              <a:t>Servers run e-mail server programs (e.g., Microsoft Exchange Server) to provide services</a:t>
            </a:r>
          </a:p>
          <a:p>
            <a:pPr>
              <a:defRPr sz="2200"/>
            </a:pPr>
            <a:r>
              <a:t>Both Internet and intranet e-mail systems use this architecture</a:t>
            </a:r>
          </a:p>
          <a:p>
            <a:pPr>
              <a:defRPr sz="2200"/>
            </a:pPr>
            <a:r>
              <a:t>Permissions control user access to e-mail accounts</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Exploring the Roles of the Client and Server in E-mail</a:t>
            </a:r>
          </a:p>
        </p:txBody>
      </p:sp>
      <p:sp>
        <p:nvSpPr>
          <p:cNvPr id="3" name="Content Placeholder 2"/>
          <p:cNvSpPr>
            <a:spLocks noGrp="1"/>
          </p:cNvSpPr>
          <p:nvPr>
            <p:ph idx="10" sz="quarter"/>
          </p:nvPr>
        </p:nvSpPr>
        <p:spPr/>
        <p:txBody>
          <a:bodyPr>
            <a:normAutofit/>
          </a:bodyPr>
          <a:lstStyle/>
          <a:p/>
          <a:p>
            <a:pPr>
              <a:defRPr b="1"/>
            </a:pPr>
            <a:r>
              <a:t>Which of the following best describes the primary role of an e-mail server in a client/server architecture?</a:t>
            </a:r>
          </a:p>
          <a:p>
            <a:pPr lvl="1"/>
            <a:r>
              <a:t>A) To provide a user interface for sending and receiving e-mail messages.</a:t>
            </a:r>
          </a:p>
          <a:p>
            <a:pPr lvl="1"/>
            <a:r>
              <a:t>B) To store and manage e-mail messages and provide access to users.</a:t>
            </a:r>
          </a:p>
          <a:p>
            <a:pPr lvl="1"/>
            <a:r>
              <a:t>C) To ensure all e-mail messages are encrypted for security.</a:t>
            </a:r>
          </a:p>
          <a:p>
            <a:pPr lvl="1"/>
            <a:r>
              <a:t>D) To handle the physical transmission of e-mail messages across the Internet.</a:t>
            </a:r>
          </a:p>
        </p:txBody>
      </p:sp>
      <p:sp>
        <p:nvSpPr>
          <p:cNvPr id="4" name="Text Placeholder 3"/>
          <p:cNvSpPr>
            <a:spLocks noGrp="1"/>
          </p:cNvSpPr>
          <p:nvPr>
            <p:ph type="body" idx="11" sz="quarter"/>
          </p:nvPr>
        </p:nvSpPr>
        <p:spPr/>
        <p:txBody>
          <a:bodyPr/>
          <a:lstStyle/>
          <a:p/>
          <a:p>
            <a:r>
              <a:t> Answer: B - The e-mail server stores and manages e-mail messages, and provides access to users through client programs like Microsoft Outlook. The server runs programs like Microsoft Exchange Server to provide these services.</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Investigating E-mail Crimes and Violations</a:t>
            </a:r>
          </a:p>
        </p:txBody>
      </p:sp>
      <p:sp>
        <p:nvSpPr>
          <p:cNvPr id="3" name="Subtitle 2"/>
          <p:cNvSpPr>
            <a:spLocks noGrp="1"/>
          </p:cNvSpPr>
          <p:nvPr>
            <p:ph type="subTitle" idx="1"/>
          </p:nvPr>
        </p:nvSpPr>
        <p:spPr/>
        <p:txBody>
          <a:bodyPr/>
          <a:lstStyle/>
          <a:p>
            <a:r>
              <a:t>Understanding Forensic Linguistics</a:t>
            </a:r>
          </a:p>
        </p:txBody>
      </p:sp>
      <p:sp>
        <p:nvSpPr>
          <p:cNvPr id="4" name="Content Placeholder 3"/>
          <p:cNvSpPr>
            <a:spLocks noGrp="1"/>
          </p:cNvSpPr>
          <p:nvPr>
            <p:ph idx="10" sz="quarter"/>
          </p:nvPr>
        </p:nvSpPr>
        <p:spPr/>
        <p:txBody>
          <a:bodyPr>
            <a:normAutofit/>
          </a:bodyPr>
          <a:lstStyle/>
          <a:p>
            <a:pPr>
              <a:defRPr sz="1800"/>
            </a:pPr>
            <a:r>
              <a:t>Forensic linguistics is an interdisciplinary field where language and the law intersect to determine authorship of digital communications.</a:t>
            </a:r>
          </a:p>
          <a:p>
            <a:pPr>
              <a:defRPr sz="1800"/>
            </a:pPr>
            <a:r>
              <a:t>The International Association of Forensic Linguists (IAFL) categorizes the field into four areas: language and law, language in the legal process, language as evidence, and research/teaching.</a:t>
            </a:r>
          </a:p>
          <a:p>
            <a:pPr>
              <a:defRPr sz="1800"/>
            </a:pPr>
            <a:r>
              <a:t>Language as evidence is the most critical focus for this book, involving analysis of emails, texts, and other written communications to identify authors.</a:t>
            </a:r>
          </a:p>
          <a:p>
            <a:pPr>
              <a:defRPr sz="1800"/>
            </a:pPr>
            <a:r>
              <a:t>Key applications include determining authenticity of suicide notes, analyzing tone/style differences in messages, and examining digital communications in legal contexts.</a:t>
            </a:r>
          </a:p>
          <a:p>
            <a:pPr>
              <a:defRPr sz="1800"/>
            </a:pPr>
            <a:r>
              <a:t>Forensic linguists also analyze voice recordings, chats, voicemails, and text messages to establish speaker identity or detect spoofing.</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Investigating E-mail Crimes and Violations</a:t>
            </a:r>
          </a:p>
        </p:txBody>
      </p:sp>
      <p:sp>
        <p:nvSpPr>
          <p:cNvPr id="3" name="Subtitle 2"/>
          <p:cNvSpPr>
            <a:spLocks noGrp="1"/>
          </p:cNvSpPr>
          <p:nvPr>
            <p:ph type="subTitle" idx="1"/>
          </p:nvPr>
        </p:nvSpPr>
        <p:spPr/>
        <p:txBody>
          <a:bodyPr/>
          <a:lstStyle/>
          <a:p>
            <a:r>
              <a:t>Examining E-mail Messages</a:t>
            </a:r>
          </a:p>
        </p:txBody>
      </p:sp>
      <p:sp>
        <p:nvSpPr>
          <p:cNvPr id="4" name="Content Placeholder 3"/>
          <p:cNvSpPr>
            <a:spLocks noGrp="1"/>
          </p:cNvSpPr>
          <p:nvPr>
            <p:ph idx="10" sz="quarter"/>
          </p:nvPr>
        </p:nvSpPr>
        <p:spPr/>
        <p:txBody>
          <a:bodyPr>
            <a:normAutofit/>
          </a:bodyPr>
          <a:lstStyle/>
          <a:p>
            <a:pPr>
              <a:defRPr sz="1800"/>
            </a:pPr>
            <a:r>
              <a:t>Access victim's device to recover e-mail evidence using their e-mail client.</a:t>
            </a:r>
          </a:p>
          <a:p>
            <a:pPr>
              <a:defRPr sz="1800"/>
            </a:pPr>
            <a:r>
              <a:t>Log on to e-mail service to access protected/encrypted files with proper authorization (warrants for criminal cases).</a:t>
            </a:r>
          </a:p>
          <a:p>
            <a:pPr>
              <a:defRPr sz="1800"/>
            </a:pPr>
            <a:r>
              <a:t>For stalkers, guide victim via phone to print offending messages including headers containing IP addresses and server info.</a:t>
            </a:r>
          </a:p>
          <a:p>
            <a:pPr>
              <a:defRPr sz="1800"/>
            </a:pPr>
            <a:r>
              <a:t>Headers help trace e-mails to suspects by showing sender, recipient, date/time, and routing information.</a:t>
            </a:r>
          </a:p>
          <a:p>
            <a:pPr>
              <a:defRPr sz="1800"/>
            </a:pPr>
            <a:r>
              <a:t>ESMTP IDs are unique per email based on timestamp; identical IDs may indicate forged emails.</a:t>
            </a:r>
          </a:p>
          <a:p>
            <a:pPr>
              <a:defRPr sz="1800"/>
            </a:pPr>
            <a:r>
              <a:t>Lack of server records can suggest email was deleted or not stored.</a:t>
            </a:r>
          </a:p>
          <a:p>
            <a:pPr>
              <a:defRPr sz="1800"/>
            </a:pPr>
            <a:r>
              <a:t>Headers and encoding can trace email routes through servers and identify senders/locations.</a:t>
            </a:r>
          </a:p>
          <a:p>
            <a:pPr>
              <a:defRPr sz="1800"/>
            </a:pPr>
            <a:r>
              <a:t>Follow legal procedures and create written steps for consistent instructions when working with victims.</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Examining E-mail Messages</a:t>
            </a:r>
          </a:p>
        </p:txBody>
      </p:sp>
      <p:sp>
        <p:nvSpPr>
          <p:cNvPr id="3" name="Subtitle 2"/>
          <p:cNvSpPr>
            <a:spLocks noGrp="1"/>
          </p:cNvSpPr>
          <p:nvPr>
            <p:ph type="subTitle" idx="1"/>
          </p:nvPr>
        </p:nvSpPr>
        <p:spPr/>
        <p:txBody>
          <a:bodyPr/>
          <a:lstStyle/>
          <a:p>
            <a:r>
              <a:t>Copying an E-mail Message</a:t>
            </a:r>
          </a:p>
        </p:txBody>
      </p:sp>
      <p:sp>
        <p:nvSpPr>
          <p:cNvPr id="4" name="Content Placeholder 3"/>
          <p:cNvSpPr>
            <a:spLocks noGrp="1"/>
          </p:cNvSpPr>
          <p:nvPr>
            <p:ph idx="10" sz="quarter"/>
          </p:nvPr>
        </p:nvSpPr>
        <p:spPr/>
        <p:txBody>
          <a:bodyPr>
            <a:normAutofit/>
          </a:bodyPr>
          <a:lstStyle/>
          <a:p>
            <a:pPr>
              <a:defRPr sz="2200"/>
            </a:pPr>
            <a:r>
              <a:t>Before starting an email investigation, copy and print the email involved in the crime or policy violation.</a:t>
            </a:r>
          </a:p>
          <a:p>
            <a:pPr>
              <a:defRPr sz="2200"/>
            </a:pPr>
            <a:r>
              <a:t>Forward the message as an attachment to another email address if required by organizational guidelines.</a:t>
            </a:r>
          </a:p>
          <a:p>
            <a:pPr>
              <a:defRPr sz="2200"/>
            </a:pPr>
            <a:r>
              <a:t>Procedures vary by email program, but serve as a guideline for investigations.</a:t>
            </a:r>
          </a:p>
          <a:p>
            <a:pPr>
              <a:defRPr sz="2200"/>
            </a:pPr>
            <a:r>
              <a:t>The following steps demonstrate copying an email using Outlook to a USB drive.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celsia Template" id="{40AD64EE-3C1D-B849-AA3C-FEAFBBF9A343}" vid="{837EBA87-D38D-494D-AF7C-3914FB9ACEC9}"/>
    </a:ext>
  </a:extLst>
</a:theme>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celsia Template" id="{40AD64EE-3C1D-B849-AA3C-FEAFBBF9A343}" vid="{837EBA87-D38D-494D-AF7C-3914FB9ACEC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d70a4a66-c4ba-45c2-9d8f-2bae85b085c4"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82D91C1503B3F49ADBA5A0469C768B1" ma:contentTypeVersion="10" ma:contentTypeDescription="Create a new document." ma:contentTypeScope="" ma:versionID="4003135b0ad4dd7240eff878933935bc">
  <xsd:schema xmlns:xsd="http://www.w3.org/2001/XMLSchema" xmlns:xs="http://www.w3.org/2001/XMLSchema" xmlns:p="http://schemas.microsoft.com/office/2006/metadata/properties" xmlns:ns3="d70a4a66-c4ba-45c2-9d8f-2bae85b085c4" targetNamespace="http://schemas.microsoft.com/office/2006/metadata/properties" ma:root="true" ma:fieldsID="56cfdfd0dfb13ab7d1ee7ce1235884dc" ns3:_="">
    <xsd:import namespace="d70a4a66-c4ba-45c2-9d8f-2bae85b085c4"/>
    <xsd:element name="properties">
      <xsd:complexType>
        <xsd:sequence>
          <xsd:element name="documentManagement">
            <xsd:complexType>
              <xsd:all>
                <xsd:element ref="ns3:MediaServiceDateTaken" minOccurs="0"/>
                <xsd:element ref="ns3:_activity" minOccurs="0"/>
                <xsd:element ref="ns3:MediaServiceMetadata" minOccurs="0"/>
                <xsd:element ref="ns3:MediaServiceFastMetadata" minOccurs="0"/>
                <xsd:element ref="ns3:MediaServiceSearchProperties" minOccurs="0"/>
                <xsd:element ref="ns3:MediaServiceObjectDetectorVersions" minOccurs="0"/>
                <xsd:element ref="ns3:MediaServiceSystemTags"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0a4a66-c4ba-45c2-9d8f-2bae85b085c4"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_activity" ma:index="9" nillable="true" ma:displayName="_activity" ma:hidden="true" ma:internalName="_activity">
      <xsd:simpleType>
        <xsd:restriction base="dms:Note"/>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EA402B-7E77-4C20-94B3-A36F5A583CFD}">
  <ds:schemaRefs>
    <ds:schemaRef ds:uri="http://purl.org/dc/elements/1.1/"/>
    <ds:schemaRef ds:uri="http://schemas.microsoft.com/office/infopath/2007/PartnerControls"/>
    <ds:schemaRef ds:uri="http://purl.org/dc/dcmitype/"/>
    <ds:schemaRef ds:uri="http://purl.org/dc/terms/"/>
    <ds:schemaRef ds:uri="http://schemas.microsoft.com/office/2006/documentManagement/types"/>
    <ds:schemaRef ds:uri="http://schemas.openxmlformats.org/package/2006/metadata/core-properties"/>
    <ds:schemaRef ds:uri="d70a4a66-c4ba-45c2-9d8f-2bae85b085c4"/>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186AEA09-3B02-43DF-8374-7DAD729EB3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0a4a66-c4ba-45c2-9d8f-2bae85b085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B08D1E9-2934-4233-93BE-02D08DE5F8C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260</TotalTime>
  <Words>0</Words>
  <Application>Microsoft Office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0</vt:i4>
      </vt:variant>
    </vt:vector>
  </HeadingPairs>
  <TitlesOfParts>
    <vt:vector size="4" baseType="lpstr">
      <vt:lpstr>Aptos</vt:lpstr>
      <vt:lpstr>Arial</vt:lpstr>
      <vt:lpstr>Calibri</vt:lpstr>
      <vt:lpstr>Office Theme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Johan Sebastian Ramirez Vallejo</dc:creator>
  <cp:keywords/>
  <dc:description/>
  <cp:lastModifiedBy>Johan Sebastian Ramirez Vallejo</cp:lastModifiedBy>
  <cp:revision>73</cp:revision>
  <cp:lastPrinted>2024-03-07T22:50:54Z</cp:lastPrinted>
  <dcterms:created xsi:type="dcterms:W3CDTF">2025-07-12T04:25:30Z</dcterms:created>
  <dcterms:modified xsi:type="dcterms:W3CDTF">2025-07-13T16:03:54Z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0x010100382D91C1503B3F49ADBA5A0469C768B1</vt:lpwstr>
  </property>
</Properties>
</file>